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72" r:id="rId1"/>
  </p:sldMasterIdLst>
  <p:sldIdLst>
    <p:sldId id="256" r:id="rId2"/>
    <p:sldId id="488" r:id="rId3"/>
    <p:sldId id="312" r:id="rId4"/>
    <p:sldId id="490" r:id="rId5"/>
    <p:sldId id="491" r:id="rId6"/>
    <p:sldId id="492" r:id="rId7"/>
    <p:sldId id="489" r:id="rId8"/>
    <p:sldId id="493" r:id="rId9"/>
    <p:sldId id="508" r:id="rId10"/>
    <p:sldId id="494" r:id="rId11"/>
    <p:sldId id="495" r:id="rId12"/>
    <p:sldId id="496" r:id="rId13"/>
    <p:sldId id="498" r:id="rId14"/>
    <p:sldId id="497" r:id="rId15"/>
    <p:sldId id="499" r:id="rId16"/>
    <p:sldId id="500" r:id="rId17"/>
    <p:sldId id="501" r:id="rId18"/>
    <p:sldId id="502" r:id="rId19"/>
    <p:sldId id="509" r:id="rId20"/>
    <p:sldId id="510" r:id="rId21"/>
    <p:sldId id="503" r:id="rId22"/>
    <p:sldId id="504" r:id="rId23"/>
    <p:sldId id="506" r:id="rId24"/>
    <p:sldId id="507" r:id="rId25"/>
    <p:sldId id="480" r:id="rId26"/>
    <p:sldId id="481" r:id="rId27"/>
    <p:sldId id="511" r:id="rId28"/>
    <p:sldId id="398" r:id="rId29"/>
    <p:sldId id="512" r:id="rId30"/>
    <p:sldId id="513" r:id="rId31"/>
    <p:sldId id="404" r:id="rId32"/>
  </p:sldIdLst>
  <p:sldSz cx="12192000" cy="6858000"/>
  <p:notesSz cx="7315200" cy="9601200"/>
  <p:embeddedFontLst>
    <p:embeddedFont>
      <p:font typeface="Montserrat" panose="00000500000000000000" pitchFamily="2" charset="0"/>
      <p:regular r:id="rId33"/>
      <p:bold r:id="rId34"/>
      <p:italic r:id="rId35"/>
      <p:boldItalic r:id="rId36"/>
    </p:embeddedFont>
    <p:embeddedFont>
      <p:font typeface="Raleway" pitchFamily="2" charset="0"/>
      <p:regular r:id="rId37"/>
      <p:bold r:id="rId38"/>
      <p:italic r:id="rId39"/>
      <p:boldItalic r:id="rId4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rián Torres" initials="AT" lastIdx="1" clrIdx="0">
    <p:extLst>
      <p:ext uri="{19B8F6BF-5375-455C-9EA6-DF929625EA0E}">
        <p15:presenceInfo xmlns:p15="http://schemas.microsoft.com/office/powerpoint/2012/main" userId="S::adrian.torres@ferremundo.com.ec::542546f5-65fe-489c-a4e4-6a976db1cc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6066"/>
    <a:srgbClr val="797979"/>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95271"/>
  </p:normalViewPr>
  <p:slideViewPr>
    <p:cSldViewPr snapToGrid="0" snapToObjects="1">
      <p:cViewPr varScale="1">
        <p:scale>
          <a:sx n="69" d="100"/>
          <a:sy n="69" d="100"/>
        </p:scale>
        <p:origin x="612"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FF5AE3-C481-41BC-8345-1396B0A31991}" type="doc">
      <dgm:prSet loTypeId="urn:microsoft.com/office/officeart/2005/8/layout/hList6" loCatId="list" qsTypeId="urn:microsoft.com/office/officeart/2005/8/quickstyle/simple1" qsCatId="simple" csTypeId="urn:microsoft.com/office/officeart/2005/8/colors/colorful5" csCatId="colorful" phldr="1"/>
      <dgm:spPr/>
      <dgm:t>
        <a:bodyPr/>
        <a:lstStyle/>
        <a:p>
          <a:endParaRPr lang="es-EC"/>
        </a:p>
      </dgm:t>
    </dgm:pt>
    <dgm:pt modelId="{A820804F-5DE9-443D-96DB-9C8245EBF81B}">
      <dgm:prSet phldrT="[Texto]" custT="1"/>
      <dgm:spPr/>
      <dgm:t>
        <a:bodyPr/>
        <a:lstStyle/>
        <a:p>
          <a:r>
            <a:rPr lang="es-MX" sz="1600" dirty="0">
              <a:latin typeface="Raleway" pitchFamily="2" charset="0"/>
            </a:rPr>
            <a:t>1. Mejora la comparabilidad del estado de resultados</a:t>
          </a:r>
          <a:endParaRPr lang="es-EC" sz="1600" dirty="0">
            <a:latin typeface="Raleway" pitchFamily="2" charset="0"/>
          </a:endParaRPr>
        </a:p>
      </dgm:t>
    </dgm:pt>
    <dgm:pt modelId="{349AD08D-F6FD-4A46-8371-9D3D1ECD980C}" type="parTrans" cxnId="{E03ED80C-07B8-4728-9D1C-3C82E0D27DCA}">
      <dgm:prSet/>
      <dgm:spPr/>
      <dgm:t>
        <a:bodyPr/>
        <a:lstStyle/>
        <a:p>
          <a:endParaRPr lang="es-EC" sz="1600">
            <a:latin typeface="Raleway" pitchFamily="2" charset="0"/>
          </a:endParaRPr>
        </a:p>
      </dgm:t>
    </dgm:pt>
    <dgm:pt modelId="{194B675F-3A38-4F38-9674-3A163CD756D3}" type="sibTrans" cxnId="{E03ED80C-07B8-4728-9D1C-3C82E0D27DCA}">
      <dgm:prSet/>
      <dgm:spPr/>
      <dgm:t>
        <a:bodyPr/>
        <a:lstStyle/>
        <a:p>
          <a:endParaRPr lang="es-EC" sz="1600">
            <a:latin typeface="Raleway" pitchFamily="2" charset="0"/>
          </a:endParaRPr>
        </a:p>
      </dgm:t>
    </dgm:pt>
    <dgm:pt modelId="{20E053F4-6A5F-481E-998E-E31E268F2009}">
      <dgm:prSet phldrT="[Texto]" custT="1"/>
      <dgm:spPr/>
      <dgm:t>
        <a:bodyPr/>
        <a:lstStyle/>
        <a:p>
          <a:r>
            <a:rPr lang="es-MX" sz="1600" dirty="0">
              <a:latin typeface="Raleway" pitchFamily="2" charset="0"/>
            </a:rPr>
            <a:t>2. Mayor transparencia de las medidas de rendimiento definidos por la gestión</a:t>
          </a:r>
          <a:endParaRPr lang="es-EC" sz="1600" dirty="0">
            <a:latin typeface="Raleway" pitchFamily="2" charset="0"/>
          </a:endParaRPr>
        </a:p>
      </dgm:t>
    </dgm:pt>
    <dgm:pt modelId="{401EFF4F-1D4E-4B7D-B35C-38F75983C362}" type="parTrans" cxnId="{28A2DF30-0C6E-458F-96BF-E522DA418146}">
      <dgm:prSet/>
      <dgm:spPr/>
      <dgm:t>
        <a:bodyPr/>
        <a:lstStyle/>
        <a:p>
          <a:endParaRPr lang="es-EC" sz="1600">
            <a:latin typeface="Raleway" pitchFamily="2" charset="0"/>
          </a:endParaRPr>
        </a:p>
      </dgm:t>
    </dgm:pt>
    <dgm:pt modelId="{B6AE2373-4F43-4324-84D8-CC3D571591DB}" type="sibTrans" cxnId="{28A2DF30-0C6E-458F-96BF-E522DA418146}">
      <dgm:prSet/>
      <dgm:spPr/>
      <dgm:t>
        <a:bodyPr/>
        <a:lstStyle/>
        <a:p>
          <a:endParaRPr lang="es-EC" sz="1600">
            <a:latin typeface="Raleway" pitchFamily="2" charset="0"/>
          </a:endParaRPr>
        </a:p>
      </dgm:t>
    </dgm:pt>
    <dgm:pt modelId="{F5561786-38C9-4691-88FD-6A20D86BF159}">
      <dgm:prSet phldrT="[Texto]" custT="1"/>
      <dgm:spPr/>
      <dgm:t>
        <a:bodyPr/>
        <a:lstStyle/>
        <a:p>
          <a:r>
            <a:rPr lang="es-MX" sz="1600" dirty="0">
              <a:latin typeface="Raleway" pitchFamily="2" charset="0"/>
            </a:rPr>
            <a:t>3. Agrupación de información mas útil en los estados financieros (agregación y disgregación)</a:t>
          </a:r>
          <a:endParaRPr lang="es-EC" sz="1600" dirty="0">
            <a:latin typeface="Raleway" pitchFamily="2" charset="0"/>
          </a:endParaRPr>
        </a:p>
      </dgm:t>
    </dgm:pt>
    <dgm:pt modelId="{DA04350D-56AE-452D-8784-CA3E1EADE4E2}" type="parTrans" cxnId="{0FA5BB9E-7199-4299-B6CE-C787966B4A7F}">
      <dgm:prSet/>
      <dgm:spPr/>
      <dgm:t>
        <a:bodyPr/>
        <a:lstStyle/>
        <a:p>
          <a:endParaRPr lang="es-EC" sz="1600">
            <a:latin typeface="Raleway" pitchFamily="2" charset="0"/>
          </a:endParaRPr>
        </a:p>
      </dgm:t>
    </dgm:pt>
    <dgm:pt modelId="{34FAC4E6-2F04-4ECE-A887-40A6329BEAF5}" type="sibTrans" cxnId="{0FA5BB9E-7199-4299-B6CE-C787966B4A7F}">
      <dgm:prSet/>
      <dgm:spPr/>
      <dgm:t>
        <a:bodyPr/>
        <a:lstStyle/>
        <a:p>
          <a:endParaRPr lang="es-EC" sz="1600">
            <a:latin typeface="Raleway" pitchFamily="2" charset="0"/>
          </a:endParaRPr>
        </a:p>
      </dgm:t>
    </dgm:pt>
    <dgm:pt modelId="{131E8EE3-2FDD-4FAB-A235-0F34777045CA}" type="pres">
      <dgm:prSet presAssocID="{4CFF5AE3-C481-41BC-8345-1396B0A31991}" presName="Name0" presStyleCnt="0">
        <dgm:presLayoutVars>
          <dgm:dir/>
          <dgm:resizeHandles val="exact"/>
        </dgm:presLayoutVars>
      </dgm:prSet>
      <dgm:spPr/>
    </dgm:pt>
    <dgm:pt modelId="{86B7DD15-A0BE-4DDA-ABD9-B5EC2C8419D7}" type="pres">
      <dgm:prSet presAssocID="{A820804F-5DE9-443D-96DB-9C8245EBF81B}" presName="node" presStyleLbl="node1" presStyleIdx="0" presStyleCnt="3">
        <dgm:presLayoutVars>
          <dgm:bulletEnabled val="1"/>
        </dgm:presLayoutVars>
      </dgm:prSet>
      <dgm:spPr/>
    </dgm:pt>
    <dgm:pt modelId="{C94F295E-44F7-45C9-AEE8-97AD189FF2AC}" type="pres">
      <dgm:prSet presAssocID="{194B675F-3A38-4F38-9674-3A163CD756D3}" presName="sibTrans" presStyleCnt="0"/>
      <dgm:spPr/>
    </dgm:pt>
    <dgm:pt modelId="{3765CDAB-29C9-4917-9622-CB1CF825CBCD}" type="pres">
      <dgm:prSet presAssocID="{20E053F4-6A5F-481E-998E-E31E268F2009}" presName="node" presStyleLbl="node1" presStyleIdx="1" presStyleCnt="3">
        <dgm:presLayoutVars>
          <dgm:bulletEnabled val="1"/>
        </dgm:presLayoutVars>
      </dgm:prSet>
      <dgm:spPr/>
    </dgm:pt>
    <dgm:pt modelId="{0D1AD6EF-34EF-4759-B3B1-9942946F8519}" type="pres">
      <dgm:prSet presAssocID="{B6AE2373-4F43-4324-84D8-CC3D571591DB}" presName="sibTrans" presStyleCnt="0"/>
      <dgm:spPr/>
    </dgm:pt>
    <dgm:pt modelId="{DD394226-3834-4E1E-B6A6-BF91FE3028D3}" type="pres">
      <dgm:prSet presAssocID="{F5561786-38C9-4691-88FD-6A20D86BF159}" presName="node" presStyleLbl="node1" presStyleIdx="2" presStyleCnt="3">
        <dgm:presLayoutVars>
          <dgm:bulletEnabled val="1"/>
        </dgm:presLayoutVars>
      </dgm:prSet>
      <dgm:spPr/>
    </dgm:pt>
  </dgm:ptLst>
  <dgm:cxnLst>
    <dgm:cxn modelId="{78649400-75D9-4695-BA05-70C5B48EDB4D}" type="presOf" srcId="{F5561786-38C9-4691-88FD-6A20D86BF159}" destId="{DD394226-3834-4E1E-B6A6-BF91FE3028D3}" srcOrd="0" destOrd="0" presId="urn:microsoft.com/office/officeart/2005/8/layout/hList6"/>
    <dgm:cxn modelId="{E03ED80C-07B8-4728-9D1C-3C82E0D27DCA}" srcId="{4CFF5AE3-C481-41BC-8345-1396B0A31991}" destId="{A820804F-5DE9-443D-96DB-9C8245EBF81B}" srcOrd="0" destOrd="0" parTransId="{349AD08D-F6FD-4A46-8371-9D3D1ECD980C}" sibTransId="{194B675F-3A38-4F38-9674-3A163CD756D3}"/>
    <dgm:cxn modelId="{28A2DF30-0C6E-458F-96BF-E522DA418146}" srcId="{4CFF5AE3-C481-41BC-8345-1396B0A31991}" destId="{20E053F4-6A5F-481E-998E-E31E268F2009}" srcOrd="1" destOrd="0" parTransId="{401EFF4F-1D4E-4B7D-B35C-38F75983C362}" sibTransId="{B6AE2373-4F43-4324-84D8-CC3D571591DB}"/>
    <dgm:cxn modelId="{9457BA44-75AB-4F86-8930-1DB6EF417D0F}" type="presOf" srcId="{4CFF5AE3-C481-41BC-8345-1396B0A31991}" destId="{131E8EE3-2FDD-4FAB-A235-0F34777045CA}" srcOrd="0" destOrd="0" presId="urn:microsoft.com/office/officeart/2005/8/layout/hList6"/>
    <dgm:cxn modelId="{BB506568-C01F-4DFB-8E5A-CDD488BE6C45}" type="presOf" srcId="{20E053F4-6A5F-481E-998E-E31E268F2009}" destId="{3765CDAB-29C9-4917-9622-CB1CF825CBCD}" srcOrd="0" destOrd="0" presId="urn:microsoft.com/office/officeart/2005/8/layout/hList6"/>
    <dgm:cxn modelId="{0FA5BB9E-7199-4299-B6CE-C787966B4A7F}" srcId="{4CFF5AE3-C481-41BC-8345-1396B0A31991}" destId="{F5561786-38C9-4691-88FD-6A20D86BF159}" srcOrd="2" destOrd="0" parTransId="{DA04350D-56AE-452D-8784-CA3E1EADE4E2}" sibTransId="{34FAC4E6-2F04-4ECE-A887-40A6329BEAF5}"/>
    <dgm:cxn modelId="{BB6618BB-0708-4773-BF76-81259E7EF4A4}" type="presOf" srcId="{A820804F-5DE9-443D-96DB-9C8245EBF81B}" destId="{86B7DD15-A0BE-4DDA-ABD9-B5EC2C8419D7}" srcOrd="0" destOrd="0" presId="urn:microsoft.com/office/officeart/2005/8/layout/hList6"/>
    <dgm:cxn modelId="{EC85F6AA-0F15-4AB7-871C-DF299451CA50}" type="presParOf" srcId="{131E8EE3-2FDD-4FAB-A235-0F34777045CA}" destId="{86B7DD15-A0BE-4DDA-ABD9-B5EC2C8419D7}" srcOrd="0" destOrd="0" presId="urn:microsoft.com/office/officeart/2005/8/layout/hList6"/>
    <dgm:cxn modelId="{E0C82096-4349-4823-9EB3-A21510DB4EF3}" type="presParOf" srcId="{131E8EE3-2FDD-4FAB-A235-0F34777045CA}" destId="{C94F295E-44F7-45C9-AEE8-97AD189FF2AC}" srcOrd="1" destOrd="0" presId="urn:microsoft.com/office/officeart/2005/8/layout/hList6"/>
    <dgm:cxn modelId="{233C252D-822C-49DB-A2BC-B9D44A9D4A8A}" type="presParOf" srcId="{131E8EE3-2FDD-4FAB-A235-0F34777045CA}" destId="{3765CDAB-29C9-4917-9622-CB1CF825CBCD}" srcOrd="2" destOrd="0" presId="urn:microsoft.com/office/officeart/2005/8/layout/hList6"/>
    <dgm:cxn modelId="{141EC669-F469-49BD-9E68-AD4C7463E5DE}" type="presParOf" srcId="{131E8EE3-2FDD-4FAB-A235-0F34777045CA}" destId="{0D1AD6EF-34EF-4759-B3B1-9942946F8519}" srcOrd="3" destOrd="0" presId="urn:microsoft.com/office/officeart/2005/8/layout/hList6"/>
    <dgm:cxn modelId="{620D86AF-FFED-4F11-B8F1-63D6314FCFC2}" type="presParOf" srcId="{131E8EE3-2FDD-4FAB-A235-0F34777045CA}" destId="{DD394226-3834-4E1E-B6A6-BF91FE3028D3}"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8A36F9-D26D-40B4-8D21-31606773EE48}"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EC"/>
        </a:p>
      </dgm:t>
    </dgm:pt>
    <dgm:pt modelId="{A41B1566-B694-4C5A-8225-A929F4930692}">
      <dgm:prSet phldrT="[Texto]"/>
      <dgm:spPr/>
      <dgm:t>
        <a:bodyPr/>
        <a:lstStyle/>
        <a:p>
          <a:r>
            <a:rPr lang="es-MX" dirty="0"/>
            <a:t>Contratación asesores</a:t>
          </a:r>
          <a:endParaRPr lang="es-EC" dirty="0"/>
        </a:p>
      </dgm:t>
    </dgm:pt>
    <dgm:pt modelId="{B7C2F050-BC41-4BFE-948A-431A2EC7AE29}" type="parTrans" cxnId="{C155154D-813B-4941-82EA-16BBAB66DB10}">
      <dgm:prSet/>
      <dgm:spPr/>
      <dgm:t>
        <a:bodyPr/>
        <a:lstStyle/>
        <a:p>
          <a:endParaRPr lang="es-EC"/>
        </a:p>
      </dgm:t>
    </dgm:pt>
    <dgm:pt modelId="{0A98FFCB-F6A9-4E46-8D22-4F636743E45E}" type="sibTrans" cxnId="{C155154D-813B-4941-82EA-16BBAB66DB10}">
      <dgm:prSet/>
      <dgm:spPr/>
      <dgm:t>
        <a:bodyPr/>
        <a:lstStyle/>
        <a:p>
          <a:endParaRPr lang="es-EC"/>
        </a:p>
      </dgm:t>
    </dgm:pt>
    <dgm:pt modelId="{A36FC267-B1DC-4073-9626-CEED7B233C8F}">
      <dgm:prSet phldrT="[Texto]"/>
      <dgm:spPr/>
      <dgm:t>
        <a:bodyPr/>
        <a:lstStyle/>
        <a:p>
          <a:r>
            <a:rPr lang="es-MX" dirty="0"/>
            <a:t>Capacitación</a:t>
          </a:r>
          <a:endParaRPr lang="es-EC" dirty="0"/>
        </a:p>
      </dgm:t>
    </dgm:pt>
    <dgm:pt modelId="{EBB973E7-0C99-42E4-A938-DBA8E4CB2AC0}" type="parTrans" cxnId="{C5FCD789-FE68-48C3-BB81-190045F7EC69}">
      <dgm:prSet/>
      <dgm:spPr/>
      <dgm:t>
        <a:bodyPr/>
        <a:lstStyle/>
        <a:p>
          <a:endParaRPr lang="es-EC"/>
        </a:p>
      </dgm:t>
    </dgm:pt>
    <dgm:pt modelId="{691D19BE-B453-454F-87C9-3E766059AE7E}" type="sibTrans" cxnId="{C5FCD789-FE68-48C3-BB81-190045F7EC69}">
      <dgm:prSet/>
      <dgm:spPr/>
      <dgm:t>
        <a:bodyPr/>
        <a:lstStyle/>
        <a:p>
          <a:endParaRPr lang="es-EC"/>
        </a:p>
      </dgm:t>
    </dgm:pt>
    <dgm:pt modelId="{6CF11B3E-0F3E-4646-9A99-73498BF1FEDC}">
      <dgm:prSet phldrT="[Texto]"/>
      <dgm:spPr/>
      <dgm:t>
        <a:bodyPr/>
        <a:lstStyle/>
        <a:p>
          <a:r>
            <a:rPr lang="es-MX" dirty="0"/>
            <a:t>Implementación tecnológica</a:t>
          </a:r>
          <a:endParaRPr lang="es-EC" dirty="0"/>
        </a:p>
      </dgm:t>
    </dgm:pt>
    <dgm:pt modelId="{091F0954-9C69-4F55-A377-311720737460}" type="parTrans" cxnId="{6ABFA6BB-2836-4415-8AB1-AB6CA3E97596}">
      <dgm:prSet/>
      <dgm:spPr/>
      <dgm:t>
        <a:bodyPr/>
        <a:lstStyle/>
        <a:p>
          <a:endParaRPr lang="es-EC"/>
        </a:p>
      </dgm:t>
    </dgm:pt>
    <dgm:pt modelId="{A4B6EF1A-669E-4BCA-AD6D-E5839E2246CC}" type="sibTrans" cxnId="{6ABFA6BB-2836-4415-8AB1-AB6CA3E97596}">
      <dgm:prSet/>
      <dgm:spPr/>
      <dgm:t>
        <a:bodyPr/>
        <a:lstStyle/>
        <a:p>
          <a:endParaRPr lang="es-EC"/>
        </a:p>
      </dgm:t>
    </dgm:pt>
    <dgm:pt modelId="{25964F8E-F2B8-4D24-AB95-0850B8624DA9}">
      <dgm:prSet phldrT="[Texto]"/>
      <dgm:spPr/>
      <dgm:t>
        <a:bodyPr/>
        <a:lstStyle/>
        <a:p>
          <a:r>
            <a:rPr lang="es-MX" dirty="0"/>
            <a:t>Reporterías</a:t>
          </a:r>
          <a:endParaRPr lang="es-EC" dirty="0"/>
        </a:p>
      </dgm:t>
    </dgm:pt>
    <dgm:pt modelId="{8BAA1D7D-3F83-4D8C-A747-B494478F6FF9}" type="parTrans" cxnId="{9657174B-E7DC-4078-B85E-6C67FCB5E8C6}">
      <dgm:prSet/>
      <dgm:spPr/>
      <dgm:t>
        <a:bodyPr/>
        <a:lstStyle/>
        <a:p>
          <a:endParaRPr lang="es-EC"/>
        </a:p>
      </dgm:t>
    </dgm:pt>
    <dgm:pt modelId="{7B6DA373-662D-491C-B76B-431A9442AEFB}" type="sibTrans" cxnId="{9657174B-E7DC-4078-B85E-6C67FCB5E8C6}">
      <dgm:prSet/>
      <dgm:spPr/>
      <dgm:t>
        <a:bodyPr/>
        <a:lstStyle/>
        <a:p>
          <a:endParaRPr lang="es-EC"/>
        </a:p>
      </dgm:t>
    </dgm:pt>
    <dgm:pt modelId="{590C29F2-D03F-4239-8C63-F2DCE5D16805}">
      <dgm:prSet phldrT="[Texto]"/>
      <dgm:spPr/>
      <dgm:t>
        <a:bodyPr/>
        <a:lstStyle/>
        <a:p>
          <a:r>
            <a:rPr lang="es-MX" dirty="0"/>
            <a:t>Pronunciamiento SCVS</a:t>
          </a:r>
          <a:endParaRPr lang="es-EC" dirty="0"/>
        </a:p>
      </dgm:t>
    </dgm:pt>
    <dgm:pt modelId="{C9C0A8AF-BDDD-460C-AA5B-8E74277D76C6}" type="parTrans" cxnId="{22DCE809-9AA1-4EEF-A13C-D67596A755F8}">
      <dgm:prSet/>
      <dgm:spPr/>
      <dgm:t>
        <a:bodyPr/>
        <a:lstStyle/>
        <a:p>
          <a:endParaRPr lang="es-EC"/>
        </a:p>
      </dgm:t>
    </dgm:pt>
    <dgm:pt modelId="{4C5A8E97-B1A1-4E80-AEEF-D53A5CE83ECF}" type="sibTrans" cxnId="{22DCE809-9AA1-4EEF-A13C-D67596A755F8}">
      <dgm:prSet/>
      <dgm:spPr/>
      <dgm:t>
        <a:bodyPr/>
        <a:lstStyle/>
        <a:p>
          <a:endParaRPr lang="es-EC"/>
        </a:p>
      </dgm:t>
    </dgm:pt>
    <dgm:pt modelId="{AA4B3314-77C2-4D00-BF41-9F8E577219C1}" type="pres">
      <dgm:prSet presAssocID="{308A36F9-D26D-40B4-8D21-31606773EE48}" presName="rootnode" presStyleCnt="0">
        <dgm:presLayoutVars>
          <dgm:chMax/>
          <dgm:chPref/>
          <dgm:dir/>
          <dgm:animLvl val="lvl"/>
        </dgm:presLayoutVars>
      </dgm:prSet>
      <dgm:spPr/>
    </dgm:pt>
    <dgm:pt modelId="{60126733-7DBB-4185-A6C6-AC4B42341AD0}" type="pres">
      <dgm:prSet presAssocID="{A41B1566-B694-4C5A-8225-A929F4930692}" presName="composite" presStyleCnt="0"/>
      <dgm:spPr/>
    </dgm:pt>
    <dgm:pt modelId="{D714FE58-1E20-40DF-AD7C-442CC85C4F32}" type="pres">
      <dgm:prSet presAssocID="{A41B1566-B694-4C5A-8225-A929F4930692}" presName="bentUpArrow1" presStyleLbl="alignImgPlace1" presStyleIdx="0" presStyleCnt="4"/>
      <dgm:spPr/>
    </dgm:pt>
    <dgm:pt modelId="{15F059A2-F041-41DC-9A50-8F2153A4EDCE}" type="pres">
      <dgm:prSet presAssocID="{A41B1566-B694-4C5A-8225-A929F4930692}" presName="ParentText" presStyleLbl="node1" presStyleIdx="0" presStyleCnt="5">
        <dgm:presLayoutVars>
          <dgm:chMax val="1"/>
          <dgm:chPref val="1"/>
          <dgm:bulletEnabled val="1"/>
        </dgm:presLayoutVars>
      </dgm:prSet>
      <dgm:spPr/>
    </dgm:pt>
    <dgm:pt modelId="{16C600EC-F150-4531-9543-644FC010B773}" type="pres">
      <dgm:prSet presAssocID="{A41B1566-B694-4C5A-8225-A929F4930692}" presName="ChildText" presStyleLbl="revTx" presStyleIdx="0" presStyleCnt="4">
        <dgm:presLayoutVars>
          <dgm:chMax val="0"/>
          <dgm:chPref val="0"/>
          <dgm:bulletEnabled val="1"/>
        </dgm:presLayoutVars>
      </dgm:prSet>
      <dgm:spPr/>
    </dgm:pt>
    <dgm:pt modelId="{6E022392-8AA0-4689-A3F3-EA647C7D0F25}" type="pres">
      <dgm:prSet presAssocID="{0A98FFCB-F6A9-4E46-8D22-4F636743E45E}" presName="sibTrans" presStyleCnt="0"/>
      <dgm:spPr/>
    </dgm:pt>
    <dgm:pt modelId="{D7DD693F-97A6-4FAE-B854-78F9BF208412}" type="pres">
      <dgm:prSet presAssocID="{A36FC267-B1DC-4073-9626-CEED7B233C8F}" presName="composite" presStyleCnt="0"/>
      <dgm:spPr/>
    </dgm:pt>
    <dgm:pt modelId="{3DC12CB0-A3DD-4206-B784-CA16A68993A5}" type="pres">
      <dgm:prSet presAssocID="{A36FC267-B1DC-4073-9626-CEED7B233C8F}" presName="bentUpArrow1" presStyleLbl="alignImgPlace1" presStyleIdx="1" presStyleCnt="4"/>
      <dgm:spPr/>
    </dgm:pt>
    <dgm:pt modelId="{1CECC528-AF89-4899-8115-48637968E833}" type="pres">
      <dgm:prSet presAssocID="{A36FC267-B1DC-4073-9626-CEED7B233C8F}" presName="ParentText" presStyleLbl="node1" presStyleIdx="1" presStyleCnt="5">
        <dgm:presLayoutVars>
          <dgm:chMax val="1"/>
          <dgm:chPref val="1"/>
          <dgm:bulletEnabled val="1"/>
        </dgm:presLayoutVars>
      </dgm:prSet>
      <dgm:spPr/>
    </dgm:pt>
    <dgm:pt modelId="{1EC7C893-A761-4B59-B953-8DEC9504D399}" type="pres">
      <dgm:prSet presAssocID="{A36FC267-B1DC-4073-9626-CEED7B233C8F}" presName="ChildText" presStyleLbl="revTx" presStyleIdx="1" presStyleCnt="4">
        <dgm:presLayoutVars>
          <dgm:chMax val="0"/>
          <dgm:chPref val="0"/>
          <dgm:bulletEnabled val="1"/>
        </dgm:presLayoutVars>
      </dgm:prSet>
      <dgm:spPr/>
    </dgm:pt>
    <dgm:pt modelId="{8D80151C-2001-4545-ACD3-D17E6D71939B}" type="pres">
      <dgm:prSet presAssocID="{691D19BE-B453-454F-87C9-3E766059AE7E}" presName="sibTrans" presStyleCnt="0"/>
      <dgm:spPr/>
    </dgm:pt>
    <dgm:pt modelId="{38ACE03A-69C6-40B7-B830-C005B8B1A07E}" type="pres">
      <dgm:prSet presAssocID="{6CF11B3E-0F3E-4646-9A99-73498BF1FEDC}" presName="composite" presStyleCnt="0"/>
      <dgm:spPr/>
    </dgm:pt>
    <dgm:pt modelId="{676D68A0-8BD8-49BB-B688-37DD7FAA5D61}" type="pres">
      <dgm:prSet presAssocID="{6CF11B3E-0F3E-4646-9A99-73498BF1FEDC}" presName="bentUpArrow1" presStyleLbl="alignImgPlace1" presStyleIdx="2" presStyleCnt="4"/>
      <dgm:spPr/>
    </dgm:pt>
    <dgm:pt modelId="{C6E73C1D-0CB4-456C-9F2A-0EF7890BB8E0}" type="pres">
      <dgm:prSet presAssocID="{6CF11B3E-0F3E-4646-9A99-73498BF1FEDC}" presName="ParentText" presStyleLbl="node1" presStyleIdx="2" presStyleCnt="5">
        <dgm:presLayoutVars>
          <dgm:chMax val="1"/>
          <dgm:chPref val="1"/>
          <dgm:bulletEnabled val="1"/>
        </dgm:presLayoutVars>
      </dgm:prSet>
      <dgm:spPr/>
    </dgm:pt>
    <dgm:pt modelId="{9B856ED8-2620-45E9-85BE-981D98AF39AF}" type="pres">
      <dgm:prSet presAssocID="{6CF11B3E-0F3E-4646-9A99-73498BF1FEDC}" presName="ChildText" presStyleLbl="revTx" presStyleIdx="2" presStyleCnt="4">
        <dgm:presLayoutVars>
          <dgm:chMax val="0"/>
          <dgm:chPref val="0"/>
          <dgm:bulletEnabled val="1"/>
        </dgm:presLayoutVars>
      </dgm:prSet>
      <dgm:spPr/>
    </dgm:pt>
    <dgm:pt modelId="{A5763AB3-E26C-44EA-BF50-324872CEBFAE}" type="pres">
      <dgm:prSet presAssocID="{A4B6EF1A-669E-4BCA-AD6D-E5839E2246CC}" presName="sibTrans" presStyleCnt="0"/>
      <dgm:spPr/>
    </dgm:pt>
    <dgm:pt modelId="{A6CC32CB-0B3A-440E-BC8F-2475E60C3984}" type="pres">
      <dgm:prSet presAssocID="{25964F8E-F2B8-4D24-AB95-0850B8624DA9}" presName="composite" presStyleCnt="0"/>
      <dgm:spPr/>
    </dgm:pt>
    <dgm:pt modelId="{D7422921-E452-4997-9C2A-0E3F8A965201}" type="pres">
      <dgm:prSet presAssocID="{25964F8E-F2B8-4D24-AB95-0850B8624DA9}" presName="bentUpArrow1" presStyleLbl="alignImgPlace1" presStyleIdx="3" presStyleCnt="4"/>
      <dgm:spPr/>
    </dgm:pt>
    <dgm:pt modelId="{0C977D73-76AF-47E2-8013-D00388185711}" type="pres">
      <dgm:prSet presAssocID="{25964F8E-F2B8-4D24-AB95-0850B8624DA9}" presName="ParentText" presStyleLbl="node1" presStyleIdx="3" presStyleCnt="5">
        <dgm:presLayoutVars>
          <dgm:chMax val="1"/>
          <dgm:chPref val="1"/>
          <dgm:bulletEnabled val="1"/>
        </dgm:presLayoutVars>
      </dgm:prSet>
      <dgm:spPr/>
    </dgm:pt>
    <dgm:pt modelId="{62631A90-18DD-48F0-9BA7-6B20C34F80EC}" type="pres">
      <dgm:prSet presAssocID="{25964F8E-F2B8-4D24-AB95-0850B8624DA9}" presName="ChildText" presStyleLbl="revTx" presStyleIdx="3" presStyleCnt="4">
        <dgm:presLayoutVars>
          <dgm:chMax val="0"/>
          <dgm:chPref val="0"/>
          <dgm:bulletEnabled val="1"/>
        </dgm:presLayoutVars>
      </dgm:prSet>
      <dgm:spPr/>
    </dgm:pt>
    <dgm:pt modelId="{3A2DEC16-9BF9-4DB8-8552-CD30C0ABE7CD}" type="pres">
      <dgm:prSet presAssocID="{7B6DA373-662D-491C-B76B-431A9442AEFB}" presName="sibTrans" presStyleCnt="0"/>
      <dgm:spPr/>
    </dgm:pt>
    <dgm:pt modelId="{0C4FBB83-123B-4D42-B4C4-EBF3C40124B7}" type="pres">
      <dgm:prSet presAssocID="{590C29F2-D03F-4239-8C63-F2DCE5D16805}" presName="composite" presStyleCnt="0"/>
      <dgm:spPr/>
    </dgm:pt>
    <dgm:pt modelId="{3325A6E7-8C94-4E59-AB4B-32409B2635AF}" type="pres">
      <dgm:prSet presAssocID="{590C29F2-D03F-4239-8C63-F2DCE5D16805}" presName="ParentText" presStyleLbl="node1" presStyleIdx="4" presStyleCnt="5">
        <dgm:presLayoutVars>
          <dgm:chMax val="1"/>
          <dgm:chPref val="1"/>
          <dgm:bulletEnabled val="1"/>
        </dgm:presLayoutVars>
      </dgm:prSet>
      <dgm:spPr/>
    </dgm:pt>
  </dgm:ptLst>
  <dgm:cxnLst>
    <dgm:cxn modelId="{22DCE809-9AA1-4EEF-A13C-D67596A755F8}" srcId="{308A36F9-D26D-40B4-8D21-31606773EE48}" destId="{590C29F2-D03F-4239-8C63-F2DCE5D16805}" srcOrd="4" destOrd="0" parTransId="{C9C0A8AF-BDDD-460C-AA5B-8E74277D76C6}" sibTransId="{4C5A8E97-B1A1-4E80-AEEF-D53A5CE83ECF}"/>
    <dgm:cxn modelId="{25C80713-B5D3-4DFB-A33D-ACE9B2262F44}" type="presOf" srcId="{590C29F2-D03F-4239-8C63-F2DCE5D16805}" destId="{3325A6E7-8C94-4E59-AB4B-32409B2635AF}" srcOrd="0" destOrd="0" presId="urn:microsoft.com/office/officeart/2005/8/layout/StepDownProcess"/>
    <dgm:cxn modelId="{6B4F5825-4267-4919-87FA-91DFA94154F0}" type="presOf" srcId="{A41B1566-B694-4C5A-8225-A929F4930692}" destId="{15F059A2-F041-41DC-9A50-8F2153A4EDCE}" srcOrd="0" destOrd="0" presId="urn:microsoft.com/office/officeart/2005/8/layout/StepDownProcess"/>
    <dgm:cxn modelId="{9657174B-E7DC-4078-B85E-6C67FCB5E8C6}" srcId="{308A36F9-D26D-40B4-8D21-31606773EE48}" destId="{25964F8E-F2B8-4D24-AB95-0850B8624DA9}" srcOrd="3" destOrd="0" parTransId="{8BAA1D7D-3F83-4D8C-A747-B494478F6FF9}" sibTransId="{7B6DA373-662D-491C-B76B-431A9442AEFB}"/>
    <dgm:cxn modelId="{C155154D-813B-4941-82EA-16BBAB66DB10}" srcId="{308A36F9-D26D-40B4-8D21-31606773EE48}" destId="{A41B1566-B694-4C5A-8225-A929F4930692}" srcOrd="0" destOrd="0" parTransId="{B7C2F050-BC41-4BFE-948A-431A2EC7AE29}" sibTransId="{0A98FFCB-F6A9-4E46-8D22-4F636743E45E}"/>
    <dgm:cxn modelId="{0A795179-A393-42C4-B99D-A06B786A9A2A}" type="presOf" srcId="{A36FC267-B1DC-4073-9626-CEED7B233C8F}" destId="{1CECC528-AF89-4899-8115-48637968E833}" srcOrd="0" destOrd="0" presId="urn:microsoft.com/office/officeart/2005/8/layout/StepDownProcess"/>
    <dgm:cxn modelId="{C5FCD789-FE68-48C3-BB81-190045F7EC69}" srcId="{308A36F9-D26D-40B4-8D21-31606773EE48}" destId="{A36FC267-B1DC-4073-9626-CEED7B233C8F}" srcOrd="1" destOrd="0" parTransId="{EBB973E7-0C99-42E4-A938-DBA8E4CB2AC0}" sibTransId="{691D19BE-B453-454F-87C9-3E766059AE7E}"/>
    <dgm:cxn modelId="{07070DA9-7A33-43FB-8D61-E025789979B5}" type="presOf" srcId="{308A36F9-D26D-40B4-8D21-31606773EE48}" destId="{AA4B3314-77C2-4D00-BF41-9F8E577219C1}" srcOrd="0" destOrd="0" presId="urn:microsoft.com/office/officeart/2005/8/layout/StepDownProcess"/>
    <dgm:cxn modelId="{6ABFA6BB-2836-4415-8AB1-AB6CA3E97596}" srcId="{308A36F9-D26D-40B4-8D21-31606773EE48}" destId="{6CF11B3E-0F3E-4646-9A99-73498BF1FEDC}" srcOrd="2" destOrd="0" parTransId="{091F0954-9C69-4F55-A377-311720737460}" sibTransId="{A4B6EF1A-669E-4BCA-AD6D-E5839E2246CC}"/>
    <dgm:cxn modelId="{ADB2B9BE-1D17-4F6A-B5A7-46CFF25DE7A0}" type="presOf" srcId="{25964F8E-F2B8-4D24-AB95-0850B8624DA9}" destId="{0C977D73-76AF-47E2-8013-D00388185711}" srcOrd="0" destOrd="0" presId="urn:microsoft.com/office/officeart/2005/8/layout/StepDownProcess"/>
    <dgm:cxn modelId="{1BB1C8ED-A637-496F-9062-A9BE09C3F10B}" type="presOf" srcId="{6CF11B3E-0F3E-4646-9A99-73498BF1FEDC}" destId="{C6E73C1D-0CB4-456C-9F2A-0EF7890BB8E0}" srcOrd="0" destOrd="0" presId="urn:microsoft.com/office/officeart/2005/8/layout/StepDownProcess"/>
    <dgm:cxn modelId="{75ADCC27-BB7C-4C00-B6AC-A976D9B5D65E}" type="presParOf" srcId="{AA4B3314-77C2-4D00-BF41-9F8E577219C1}" destId="{60126733-7DBB-4185-A6C6-AC4B42341AD0}" srcOrd="0" destOrd="0" presId="urn:microsoft.com/office/officeart/2005/8/layout/StepDownProcess"/>
    <dgm:cxn modelId="{7F5C6232-C280-4EA7-8CCE-337D5F1F2B83}" type="presParOf" srcId="{60126733-7DBB-4185-A6C6-AC4B42341AD0}" destId="{D714FE58-1E20-40DF-AD7C-442CC85C4F32}" srcOrd="0" destOrd="0" presId="urn:microsoft.com/office/officeart/2005/8/layout/StepDownProcess"/>
    <dgm:cxn modelId="{730B8832-ABB1-49EE-9CE1-2B3BEBA7532F}" type="presParOf" srcId="{60126733-7DBB-4185-A6C6-AC4B42341AD0}" destId="{15F059A2-F041-41DC-9A50-8F2153A4EDCE}" srcOrd="1" destOrd="0" presId="urn:microsoft.com/office/officeart/2005/8/layout/StepDownProcess"/>
    <dgm:cxn modelId="{A7AF0208-0C52-49B7-9021-A99BACD3708D}" type="presParOf" srcId="{60126733-7DBB-4185-A6C6-AC4B42341AD0}" destId="{16C600EC-F150-4531-9543-644FC010B773}" srcOrd="2" destOrd="0" presId="urn:microsoft.com/office/officeart/2005/8/layout/StepDownProcess"/>
    <dgm:cxn modelId="{3BCE4157-DEF7-42B6-ADBB-D67951C821F4}" type="presParOf" srcId="{AA4B3314-77C2-4D00-BF41-9F8E577219C1}" destId="{6E022392-8AA0-4689-A3F3-EA647C7D0F25}" srcOrd="1" destOrd="0" presId="urn:microsoft.com/office/officeart/2005/8/layout/StepDownProcess"/>
    <dgm:cxn modelId="{506543BE-E44F-47F6-A2DA-4C3094CE0741}" type="presParOf" srcId="{AA4B3314-77C2-4D00-BF41-9F8E577219C1}" destId="{D7DD693F-97A6-4FAE-B854-78F9BF208412}" srcOrd="2" destOrd="0" presId="urn:microsoft.com/office/officeart/2005/8/layout/StepDownProcess"/>
    <dgm:cxn modelId="{B1452C4B-3EEE-4C00-BD4A-0FF66F72AA49}" type="presParOf" srcId="{D7DD693F-97A6-4FAE-B854-78F9BF208412}" destId="{3DC12CB0-A3DD-4206-B784-CA16A68993A5}" srcOrd="0" destOrd="0" presId="urn:microsoft.com/office/officeart/2005/8/layout/StepDownProcess"/>
    <dgm:cxn modelId="{F2A146E7-5D79-4E23-8C55-0037CA184404}" type="presParOf" srcId="{D7DD693F-97A6-4FAE-B854-78F9BF208412}" destId="{1CECC528-AF89-4899-8115-48637968E833}" srcOrd="1" destOrd="0" presId="urn:microsoft.com/office/officeart/2005/8/layout/StepDownProcess"/>
    <dgm:cxn modelId="{5E49DAAC-8116-4D8A-88F0-984D2E219150}" type="presParOf" srcId="{D7DD693F-97A6-4FAE-B854-78F9BF208412}" destId="{1EC7C893-A761-4B59-B953-8DEC9504D399}" srcOrd="2" destOrd="0" presId="urn:microsoft.com/office/officeart/2005/8/layout/StepDownProcess"/>
    <dgm:cxn modelId="{AB5F8A10-C729-4CE3-AD58-32453180B46C}" type="presParOf" srcId="{AA4B3314-77C2-4D00-BF41-9F8E577219C1}" destId="{8D80151C-2001-4545-ACD3-D17E6D71939B}" srcOrd="3" destOrd="0" presId="urn:microsoft.com/office/officeart/2005/8/layout/StepDownProcess"/>
    <dgm:cxn modelId="{5A79D3C5-385D-4AE9-8950-D3445BC60EA1}" type="presParOf" srcId="{AA4B3314-77C2-4D00-BF41-9F8E577219C1}" destId="{38ACE03A-69C6-40B7-B830-C005B8B1A07E}" srcOrd="4" destOrd="0" presId="urn:microsoft.com/office/officeart/2005/8/layout/StepDownProcess"/>
    <dgm:cxn modelId="{4E19786E-96CC-43E4-B700-320DCBB02DC7}" type="presParOf" srcId="{38ACE03A-69C6-40B7-B830-C005B8B1A07E}" destId="{676D68A0-8BD8-49BB-B688-37DD7FAA5D61}" srcOrd="0" destOrd="0" presId="urn:microsoft.com/office/officeart/2005/8/layout/StepDownProcess"/>
    <dgm:cxn modelId="{EC931310-0150-416F-9632-ABC4E497F8F9}" type="presParOf" srcId="{38ACE03A-69C6-40B7-B830-C005B8B1A07E}" destId="{C6E73C1D-0CB4-456C-9F2A-0EF7890BB8E0}" srcOrd="1" destOrd="0" presId="urn:microsoft.com/office/officeart/2005/8/layout/StepDownProcess"/>
    <dgm:cxn modelId="{7362B3CB-5008-46A1-8D9A-111D22BEE074}" type="presParOf" srcId="{38ACE03A-69C6-40B7-B830-C005B8B1A07E}" destId="{9B856ED8-2620-45E9-85BE-981D98AF39AF}" srcOrd="2" destOrd="0" presId="urn:microsoft.com/office/officeart/2005/8/layout/StepDownProcess"/>
    <dgm:cxn modelId="{5733EE08-D6D9-47E9-ABE3-389F68FA10C2}" type="presParOf" srcId="{AA4B3314-77C2-4D00-BF41-9F8E577219C1}" destId="{A5763AB3-E26C-44EA-BF50-324872CEBFAE}" srcOrd="5" destOrd="0" presId="urn:microsoft.com/office/officeart/2005/8/layout/StepDownProcess"/>
    <dgm:cxn modelId="{138C5A73-3DB1-444E-94CA-D3AAA3A45EB5}" type="presParOf" srcId="{AA4B3314-77C2-4D00-BF41-9F8E577219C1}" destId="{A6CC32CB-0B3A-440E-BC8F-2475E60C3984}" srcOrd="6" destOrd="0" presId="urn:microsoft.com/office/officeart/2005/8/layout/StepDownProcess"/>
    <dgm:cxn modelId="{347D17AD-E31E-4E41-9AA8-8FF1B8C02351}" type="presParOf" srcId="{A6CC32CB-0B3A-440E-BC8F-2475E60C3984}" destId="{D7422921-E452-4997-9C2A-0E3F8A965201}" srcOrd="0" destOrd="0" presId="urn:microsoft.com/office/officeart/2005/8/layout/StepDownProcess"/>
    <dgm:cxn modelId="{A7320E5E-FFFE-4003-ABDD-0E3B540EE695}" type="presParOf" srcId="{A6CC32CB-0B3A-440E-BC8F-2475E60C3984}" destId="{0C977D73-76AF-47E2-8013-D00388185711}" srcOrd="1" destOrd="0" presId="urn:microsoft.com/office/officeart/2005/8/layout/StepDownProcess"/>
    <dgm:cxn modelId="{0EE16E1B-31EA-4CEB-8983-7CD2833E7B4B}" type="presParOf" srcId="{A6CC32CB-0B3A-440E-BC8F-2475E60C3984}" destId="{62631A90-18DD-48F0-9BA7-6B20C34F80EC}" srcOrd="2" destOrd="0" presId="urn:microsoft.com/office/officeart/2005/8/layout/StepDownProcess"/>
    <dgm:cxn modelId="{9286863C-C2E1-4400-BC38-0C21649CC78E}" type="presParOf" srcId="{AA4B3314-77C2-4D00-BF41-9F8E577219C1}" destId="{3A2DEC16-9BF9-4DB8-8552-CD30C0ABE7CD}" srcOrd="7" destOrd="0" presId="urn:microsoft.com/office/officeart/2005/8/layout/StepDownProcess"/>
    <dgm:cxn modelId="{FEFDA909-518C-4490-A576-8200BFA37582}" type="presParOf" srcId="{AA4B3314-77C2-4D00-BF41-9F8E577219C1}" destId="{0C4FBB83-123B-4D42-B4C4-EBF3C40124B7}" srcOrd="8" destOrd="0" presId="urn:microsoft.com/office/officeart/2005/8/layout/StepDownProcess"/>
    <dgm:cxn modelId="{648F24C9-0116-4491-9756-91C000104F33}" type="presParOf" srcId="{0C4FBB83-123B-4D42-B4C4-EBF3C40124B7}" destId="{3325A6E7-8C94-4E59-AB4B-32409B2635AF}"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620FE9-743E-4919-84DA-98472A77D7B9}" type="doc">
      <dgm:prSet loTypeId="urn:microsoft.com/office/officeart/2005/8/layout/chart3" loCatId="relationship" qsTypeId="urn:microsoft.com/office/officeart/2005/8/quickstyle/simple1" qsCatId="simple" csTypeId="urn:microsoft.com/office/officeart/2005/8/colors/colorful4" csCatId="colorful" phldr="1"/>
      <dgm:spPr/>
      <dgm:t>
        <a:bodyPr/>
        <a:lstStyle/>
        <a:p>
          <a:endParaRPr lang="es-EC"/>
        </a:p>
      </dgm:t>
    </dgm:pt>
    <dgm:pt modelId="{C55FC40F-F5E8-439B-94E6-A5DC92A2140E}">
      <dgm:prSet phldrT="[Texto]"/>
      <dgm:spPr/>
      <dgm:t>
        <a:bodyPr/>
        <a:lstStyle/>
        <a:p>
          <a:r>
            <a:rPr lang="es-MX" dirty="0"/>
            <a:t>Ganancia o pérdida antes de depreciación, amortización y deterioro</a:t>
          </a:r>
          <a:endParaRPr lang="es-EC" dirty="0"/>
        </a:p>
      </dgm:t>
    </dgm:pt>
    <dgm:pt modelId="{A606DF3F-5A0C-463F-9428-C3399371C59F}" type="parTrans" cxnId="{A9DBD3C7-DC22-443E-8A4D-7E33C7B2AFB1}">
      <dgm:prSet/>
      <dgm:spPr/>
      <dgm:t>
        <a:bodyPr/>
        <a:lstStyle/>
        <a:p>
          <a:endParaRPr lang="es-EC"/>
        </a:p>
      </dgm:t>
    </dgm:pt>
    <dgm:pt modelId="{081B9D6A-FB4A-4CDF-A79F-6EB579D45960}" type="sibTrans" cxnId="{A9DBD3C7-DC22-443E-8A4D-7E33C7B2AFB1}">
      <dgm:prSet/>
      <dgm:spPr/>
      <dgm:t>
        <a:bodyPr/>
        <a:lstStyle/>
        <a:p>
          <a:endParaRPr lang="es-EC"/>
        </a:p>
      </dgm:t>
    </dgm:pt>
    <dgm:pt modelId="{76B5D8E9-A3A5-4CD5-B1AD-55923F3DE85A}">
      <dgm:prSet phldrT="[Texto]"/>
      <dgm:spPr/>
      <dgm:t>
        <a:bodyPr/>
        <a:lstStyle/>
        <a:p>
          <a:r>
            <a:rPr lang="es-MX" dirty="0"/>
            <a:t>Ganancia o perdida operativa de inversiones al MP.</a:t>
          </a:r>
          <a:endParaRPr lang="es-EC" dirty="0"/>
        </a:p>
      </dgm:t>
    </dgm:pt>
    <dgm:pt modelId="{7D233448-A82E-4EFE-96EE-47DEB82459F3}" type="parTrans" cxnId="{F84E7CE2-4CA4-4A58-BBB1-AAB2C2E864DA}">
      <dgm:prSet/>
      <dgm:spPr/>
      <dgm:t>
        <a:bodyPr/>
        <a:lstStyle/>
        <a:p>
          <a:endParaRPr lang="es-EC"/>
        </a:p>
      </dgm:t>
    </dgm:pt>
    <dgm:pt modelId="{1F145F2B-4AF2-498B-AF87-7EC4B40E76F6}" type="sibTrans" cxnId="{F84E7CE2-4CA4-4A58-BBB1-AAB2C2E864DA}">
      <dgm:prSet/>
      <dgm:spPr/>
      <dgm:t>
        <a:bodyPr/>
        <a:lstStyle/>
        <a:p>
          <a:endParaRPr lang="es-EC"/>
        </a:p>
      </dgm:t>
    </dgm:pt>
    <dgm:pt modelId="{4BD2CEA0-186E-4C28-994B-7D852544C653}">
      <dgm:prSet phldrT="[Texto]"/>
      <dgm:spPr/>
      <dgm:t>
        <a:bodyPr/>
        <a:lstStyle/>
        <a:p>
          <a:r>
            <a:rPr lang="es-MX" dirty="0"/>
            <a:t>Ganancia o pérdida de operaciones continuadas</a:t>
          </a:r>
          <a:endParaRPr lang="es-EC" dirty="0"/>
        </a:p>
      </dgm:t>
    </dgm:pt>
    <dgm:pt modelId="{7E0EF41E-A166-48AD-804E-731919B38BB0}" type="parTrans" cxnId="{14F5F89D-DF5C-4B14-BFF5-08138DA18909}">
      <dgm:prSet/>
      <dgm:spPr/>
      <dgm:t>
        <a:bodyPr/>
        <a:lstStyle/>
        <a:p>
          <a:endParaRPr lang="es-EC"/>
        </a:p>
      </dgm:t>
    </dgm:pt>
    <dgm:pt modelId="{7954072F-F149-40AF-9050-32720AFE0F84}" type="sibTrans" cxnId="{14F5F89D-DF5C-4B14-BFF5-08138DA18909}">
      <dgm:prSet/>
      <dgm:spPr/>
      <dgm:t>
        <a:bodyPr/>
        <a:lstStyle/>
        <a:p>
          <a:endParaRPr lang="es-EC"/>
        </a:p>
      </dgm:t>
    </dgm:pt>
    <dgm:pt modelId="{D3E9E61A-53C6-4C69-9BE7-59B61E64C067}">
      <dgm:prSet phldrT="[Texto]"/>
      <dgm:spPr/>
      <dgm:t>
        <a:bodyPr/>
        <a:lstStyle/>
        <a:p>
          <a:r>
            <a:rPr lang="es-MX" dirty="0"/>
            <a:t>Utilidad bruta</a:t>
          </a:r>
          <a:endParaRPr lang="es-EC" dirty="0"/>
        </a:p>
      </dgm:t>
    </dgm:pt>
    <dgm:pt modelId="{96AE63DD-678E-48AE-AB95-4D81FF6A8EC0}" type="parTrans" cxnId="{C1A20601-B7B2-4708-86B8-87F2331B91C2}">
      <dgm:prSet/>
      <dgm:spPr/>
      <dgm:t>
        <a:bodyPr/>
        <a:lstStyle/>
        <a:p>
          <a:endParaRPr lang="es-EC"/>
        </a:p>
      </dgm:t>
    </dgm:pt>
    <dgm:pt modelId="{8AB45865-E37D-4AC8-9240-0984007C8CB2}" type="sibTrans" cxnId="{C1A20601-B7B2-4708-86B8-87F2331B91C2}">
      <dgm:prSet/>
      <dgm:spPr/>
      <dgm:t>
        <a:bodyPr/>
        <a:lstStyle/>
        <a:p>
          <a:endParaRPr lang="es-EC"/>
        </a:p>
      </dgm:t>
    </dgm:pt>
    <dgm:pt modelId="{4CF421C1-F759-4FC2-8306-EFC46335193C}">
      <dgm:prSet phldrT="[Texto]"/>
      <dgm:spPr/>
      <dgm:t>
        <a:bodyPr/>
        <a:lstStyle/>
        <a:p>
          <a:r>
            <a:rPr lang="es-MX" dirty="0"/>
            <a:t>Ganancia o pérdida antes de impuesto a la renta</a:t>
          </a:r>
          <a:endParaRPr lang="es-EC" dirty="0"/>
        </a:p>
      </dgm:t>
    </dgm:pt>
    <dgm:pt modelId="{9CED0F4E-72E0-4B83-925B-75BBC7C63F6C}" type="parTrans" cxnId="{1E771B4D-0D57-4E2E-B91D-20664E017460}">
      <dgm:prSet/>
      <dgm:spPr/>
      <dgm:t>
        <a:bodyPr/>
        <a:lstStyle/>
        <a:p>
          <a:endParaRPr lang="es-EC"/>
        </a:p>
      </dgm:t>
    </dgm:pt>
    <dgm:pt modelId="{C4059508-BEF3-4AFA-A608-18BE0FF8ADCD}" type="sibTrans" cxnId="{1E771B4D-0D57-4E2E-B91D-20664E017460}">
      <dgm:prSet/>
      <dgm:spPr/>
      <dgm:t>
        <a:bodyPr/>
        <a:lstStyle/>
        <a:p>
          <a:endParaRPr lang="es-EC"/>
        </a:p>
      </dgm:t>
    </dgm:pt>
    <dgm:pt modelId="{C902D888-1212-4294-A3C7-45E2645645BB}" type="pres">
      <dgm:prSet presAssocID="{9A620FE9-743E-4919-84DA-98472A77D7B9}" presName="compositeShape" presStyleCnt="0">
        <dgm:presLayoutVars>
          <dgm:chMax val="7"/>
          <dgm:dir/>
          <dgm:resizeHandles val="exact"/>
        </dgm:presLayoutVars>
      </dgm:prSet>
      <dgm:spPr/>
    </dgm:pt>
    <dgm:pt modelId="{000F43E2-F106-479E-B5E7-35920EA76FDB}" type="pres">
      <dgm:prSet presAssocID="{9A620FE9-743E-4919-84DA-98472A77D7B9}" presName="wedge1" presStyleLbl="node1" presStyleIdx="0" presStyleCnt="5"/>
      <dgm:spPr/>
    </dgm:pt>
    <dgm:pt modelId="{A7AC029F-1901-4E47-83F0-A3CD01D00490}" type="pres">
      <dgm:prSet presAssocID="{9A620FE9-743E-4919-84DA-98472A77D7B9}" presName="wedge1Tx" presStyleLbl="node1" presStyleIdx="0" presStyleCnt="5">
        <dgm:presLayoutVars>
          <dgm:chMax val="0"/>
          <dgm:chPref val="0"/>
          <dgm:bulletEnabled val="1"/>
        </dgm:presLayoutVars>
      </dgm:prSet>
      <dgm:spPr/>
    </dgm:pt>
    <dgm:pt modelId="{55BCE053-4444-4BFE-935D-B1B889D0F73C}" type="pres">
      <dgm:prSet presAssocID="{9A620FE9-743E-4919-84DA-98472A77D7B9}" presName="wedge2" presStyleLbl="node1" presStyleIdx="1" presStyleCnt="5"/>
      <dgm:spPr/>
    </dgm:pt>
    <dgm:pt modelId="{ED4FF738-144B-4565-A247-435426C4C54C}" type="pres">
      <dgm:prSet presAssocID="{9A620FE9-743E-4919-84DA-98472A77D7B9}" presName="wedge2Tx" presStyleLbl="node1" presStyleIdx="1" presStyleCnt="5">
        <dgm:presLayoutVars>
          <dgm:chMax val="0"/>
          <dgm:chPref val="0"/>
          <dgm:bulletEnabled val="1"/>
        </dgm:presLayoutVars>
      </dgm:prSet>
      <dgm:spPr/>
    </dgm:pt>
    <dgm:pt modelId="{E37668F3-04EE-4FD6-B350-204F572487A3}" type="pres">
      <dgm:prSet presAssocID="{9A620FE9-743E-4919-84DA-98472A77D7B9}" presName="wedge3" presStyleLbl="node1" presStyleIdx="2" presStyleCnt="5"/>
      <dgm:spPr/>
    </dgm:pt>
    <dgm:pt modelId="{8F2D3B27-609A-43DF-9ECB-55C32D38EA11}" type="pres">
      <dgm:prSet presAssocID="{9A620FE9-743E-4919-84DA-98472A77D7B9}" presName="wedge3Tx" presStyleLbl="node1" presStyleIdx="2" presStyleCnt="5">
        <dgm:presLayoutVars>
          <dgm:chMax val="0"/>
          <dgm:chPref val="0"/>
          <dgm:bulletEnabled val="1"/>
        </dgm:presLayoutVars>
      </dgm:prSet>
      <dgm:spPr/>
    </dgm:pt>
    <dgm:pt modelId="{A756098E-92B6-4483-94D2-AFF4E505CB29}" type="pres">
      <dgm:prSet presAssocID="{9A620FE9-743E-4919-84DA-98472A77D7B9}" presName="wedge4" presStyleLbl="node1" presStyleIdx="3" presStyleCnt="5"/>
      <dgm:spPr/>
    </dgm:pt>
    <dgm:pt modelId="{317F4EFC-C5A7-4F35-A7E8-3F2BE2B6D2FA}" type="pres">
      <dgm:prSet presAssocID="{9A620FE9-743E-4919-84DA-98472A77D7B9}" presName="wedge4Tx" presStyleLbl="node1" presStyleIdx="3" presStyleCnt="5">
        <dgm:presLayoutVars>
          <dgm:chMax val="0"/>
          <dgm:chPref val="0"/>
          <dgm:bulletEnabled val="1"/>
        </dgm:presLayoutVars>
      </dgm:prSet>
      <dgm:spPr/>
    </dgm:pt>
    <dgm:pt modelId="{874DD01D-B23A-4DE8-AF5A-895C97F665B8}" type="pres">
      <dgm:prSet presAssocID="{9A620FE9-743E-4919-84DA-98472A77D7B9}" presName="wedge5" presStyleLbl="node1" presStyleIdx="4" presStyleCnt="5"/>
      <dgm:spPr/>
    </dgm:pt>
    <dgm:pt modelId="{A3C4B994-80AA-4263-8D70-268F64E62A18}" type="pres">
      <dgm:prSet presAssocID="{9A620FE9-743E-4919-84DA-98472A77D7B9}" presName="wedge5Tx" presStyleLbl="node1" presStyleIdx="4" presStyleCnt="5">
        <dgm:presLayoutVars>
          <dgm:chMax val="0"/>
          <dgm:chPref val="0"/>
          <dgm:bulletEnabled val="1"/>
        </dgm:presLayoutVars>
      </dgm:prSet>
      <dgm:spPr/>
    </dgm:pt>
  </dgm:ptLst>
  <dgm:cxnLst>
    <dgm:cxn modelId="{C1A20601-B7B2-4708-86B8-87F2331B91C2}" srcId="{9A620FE9-743E-4919-84DA-98472A77D7B9}" destId="{D3E9E61A-53C6-4C69-9BE7-59B61E64C067}" srcOrd="2" destOrd="0" parTransId="{96AE63DD-678E-48AE-AB95-4D81FF6A8EC0}" sibTransId="{8AB45865-E37D-4AC8-9240-0984007C8CB2}"/>
    <dgm:cxn modelId="{7ED04830-6B85-453E-94CC-9A7D1DF7A8D8}" type="presOf" srcId="{4CF421C1-F759-4FC2-8306-EFC46335193C}" destId="{317F4EFC-C5A7-4F35-A7E8-3F2BE2B6D2FA}" srcOrd="1" destOrd="0" presId="urn:microsoft.com/office/officeart/2005/8/layout/chart3"/>
    <dgm:cxn modelId="{E1707F44-C65D-4E57-ACBF-6ED7D1FFC8BE}" type="presOf" srcId="{9A620FE9-743E-4919-84DA-98472A77D7B9}" destId="{C902D888-1212-4294-A3C7-45E2645645BB}" srcOrd="0" destOrd="0" presId="urn:microsoft.com/office/officeart/2005/8/layout/chart3"/>
    <dgm:cxn modelId="{5A0C9748-EAA8-4C90-A22C-4BC3A8C4D11E}" type="presOf" srcId="{D3E9E61A-53C6-4C69-9BE7-59B61E64C067}" destId="{E37668F3-04EE-4FD6-B350-204F572487A3}" srcOrd="0" destOrd="0" presId="urn:microsoft.com/office/officeart/2005/8/layout/chart3"/>
    <dgm:cxn modelId="{1E771B4D-0D57-4E2E-B91D-20664E017460}" srcId="{9A620FE9-743E-4919-84DA-98472A77D7B9}" destId="{4CF421C1-F759-4FC2-8306-EFC46335193C}" srcOrd="3" destOrd="0" parTransId="{9CED0F4E-72E0-4B83-925B-75BBC7C63F6C}" sibTransId="{C4059508-BEF3-4AFA-A608-18BE0FF8ADCD}"/>
    <dgm:cxn modelId="{780A5284-DFE6-4819-B85F-A26478057EEF}" type="presOf" srcId="{76B5D8E9-A3A5-4CD5-B1AD-55923F3DE85A}" destId="{ED4FF738-144B-4565-A247-435426C4C54C}" srcOrd="1" destOrd="0" presId="urn:microsoft.com/office/officeart/2005/8/layout/chart3"/>
    <dgm:cxn modelId="{14F5F89D-DF5C-4B14-BFF5-08138DA18909}" srcId="{9A620FE9-743E-4919-84DA-98472A77D7B9}" destId="{4BD2CEA0-186E-4C28-994B-7D852544C653}" srcOrd="4" destOrd="0" parTransId="{7E0EF41E-A166-48AD-804E-731919B38BB0}" sibTransId="{7954072F-F149-40AF-9050-32720AFE0F84}"/>
    <dgm:cxn modelId="{A5D20AA3-435D-4099-A3C6-C7A91B0F413B}" type="presOf" srcId="{76B5D8E9-A3A5-4CD5-B1AD-55923F3DE85A}" destId="{55BCE053-4444-4BFE-935D-B1B889D0F73C}" srcOrd="0" destOrd="0" presId="urn:microsoft.com/office/officeart/2005/8/layout/chart3"/>
    <dgm:cxn modelId="{F0352AB7-7367-4672-A3D8-E00B85141CDE}" type="presOf" srcId="{4CF421C1-F759-4FC2-8306-EFC46335193C}" destId="{A756098E-92B6-4483-94D2-AFF4E505CB29}" srcOrd="0" destOrd="0" presId="urn:microsoft.com/office/officeart/2005/8/layout/chart3"/>
    <dgm:cxn modelId="{327F83C1-02A2-4F4D-A6CD-5D198D82048A}" type="presOf" srcId="{4BD2CEA0-186E-4C28-994B-7D852544C653}" destId="{874DD01D-B23A-4DE8-AF5A-895C97F665B8}" srcOrd="0" destOrd="0" presId="urn:microsoft.com/office/officeart/2005/8/layout/chart3"/>
    <dgm:cxn modelId="{A9DBD3C7-DC22-443E-8A4D-7E33C7B2AFB1}" srcId="{9A620FE9-743E-4919-84DA-98472A77D7B9}" destId="{C55FC40F-F5E8-439B-94E6-A5DC92A2140E}" srcOrd="0" destOrd="0" parTransId="{A606DF3F-5A0C-463F-9428-C3399371C59F}" sibTransId="{081B9D6A-FB4A-4CDF-A79F-6EB579D45960}"/>
    <dgm:cxn modelId="{E99811CA-C5B8-4B48-9CDE-40D85F1756C5}" type="presOf" srcId="{C55FC40F-F5E8-439B-94E6-A5DC92A2140E}" destId="{A7AC029F-1901-4E47-83F0-A3CD01D00490}" srcOrd="1" destOrd="0" presId="urn:microsoft.com/office/officeart/2005/8/layout/chart3"/>
    <dgm:cxn modelId="{62DD4AD4-459E-41B5-AA6A-8F631ECBCB6D}" type="presOf" srcId="{4BD2CEA0-186E-4C28-994B-7D852544C653}" destId="{A3C4B994-80AA-4263-8D70-268F64E62A18}" srcOrd="1" destOrd="0" presId="urn:microsoft.com/office/officeart/2005/8/layout/chart3"/>
    <dgm:cxn modelId="{7B5E1DDC-C410-492D-AE3D-E5AF918677F9}" type="presOf" srcId="{D3E9E61A-53C6-4C69-9BE7-59B61E64C067}" destId="{8F2D3B27-609A-43DF-9ECB-55C32D38EA11}" srcOrd="1" destOrd="0" presId="urn:microsoft.com/office/officeart/2005/8/layout/chart3"/>
    <dgm:cxn modelId="{E950C4DD-113E-4420-954A-625D73174D47}" type="presOf" srcId="{C55FC40F-F5E8-439B-94E6-A5DC92A2140E}" destId="{000F43E2-F106-479E-B5E7-35920EA76FDB}" srcOrd="0" destOrd="0" presId="urn:microsoft.com/office/officeart/2005/8/layout/chart3"/>
    <dgm:cxn modelId="{F84E7CE2-4CA4-4A58-BBB1-AAB2C2E864DA}" srcId="{9A620FE9-743E-4919-84DA-98472A77D7B9}" destId="{76B5D8E9-A3A5-4CD5-B1AD-55923F3DE85A}" srcOrd="1" destOrd="0" parTransId="{7D233448-A82E-4EFE-96EE-47DEB82459F3}" sibTransId="{1F145F2B-4AF2-498B-AF87-7EC4B40E76F6}"/>
    <dgm:cxn modelId="{6216B711-04CA-4BFA-9A1E-D56D9CCC8048}" type="presParOf" srcId="{C902D888-1212-4294-A3C7-45E2645645BB}" destId="{000F43E2-F106-479E-B5E7-35920EA76FDB}" srcOrd="0" destOrd="0" presId="urn:microsoft.com/office/officeart/2005/8/layout/chart3"/>
    <dgm:cxn modelId="{76C90DFB-7E5C-49EA-98E3-F16C1A0C26E2}" type="presParOf" srcId="{C902D888-1212-4294-A3C7-45E2645645BB}" destId="{A7AC029F-1901-4E47-83F0-A3CD01D00490}" srcOrd="1" destOrd="0" presId="urn:microsoft.com/office/officeart/2005/8/layout/chart3"/>
    <dgm:cxn modelId="{5F73CB20-8BA3-483B-943F-7736E61885A1}" type="presParOf" srcId="{C902D888-1212-4294-A3C7-45E2645645BB}" destId="{55BCE053-4444-4BFE-935D-B1B889D0F73C}" srcOrd="2" destOrd="0" presId="urn:microsoft.com/office/officeart/2005/8/layout/chart3"/>
    <dgm:cxn modelId="{8B702439-BD71-451E-9216-28D8F28FF596}" type="presParOf" srcId="{C902D888-1212-4294-A3C7-45E2645645BB}" destId="{ED4FF738-144B-4565-A247-435426C4C54C}" srcOrd="3" destOrd="0" presId="urn:microsoft.com/office/officeart/2005/8/layout/chart3"/>
    <dgm:cxn modelId="{91A8BF93-D039-41FE-99DB-4AD509FBB05A}" type="presParOf" srcId="{C902D888-1212-4294-A3C7-45E2645645BB}" destId="{E37668F3-04EE-4FD6-B350-204F572487A3}" srcOrd="4" destOrd="0" presId="urn:microsoft.com/office/officeart/2005/8/layout/chart3"/>
    <dgm:cxn modelId="{5AC5CCA1-7613-4B0B-B9CB-42C702EE457C}" type="presParOf" srcId="{C902D888-1212-4294-A3C7-45E2645645BB}" destId="{8F2D3B27-609A-43DF-9ECB-55C32D38EA11}" srcOrd="5" destOrd="0" presId="urn:microsoft.com/office/officeart/2005/8/layout/chart3"/>
    <dgm:cxn modelId="{5B41958A-534D-4651-929C-4DE7F7697FFC}" type="presParOf" srcId="{C902D888-1212-4294-A3C7-45E2645645BB}" destId="{A756098E-92B6-4483-94D2-AFF4E505CB29}" srcOrd="6" destOrd="0" presId="urn:microsoft.com/office/officeart/2005/8/layout/chart3"/>
    <dgm:cxn modelId="{0156E7A9-06F6-41DB-9969-44541FDAC78C}" type="presParOf" srcId="{C902D888-1212-4294-A3C7-45E2645645BB}" destId="{317F4EFC-C5A7-4F35-A7E8-3F2BE2B6D2FA}" srcOrd="7" destOrd="0" presId="urn:microsoft.com/office/officeart/2005/8/layout/chart3"/>
    <dgm:cxn modelId="{12604F41-A0B9-4F59-8C3B-ADBD1D989E8D}" type="presParOf" srcId="{C902D888-1212-4294-A3C7-45E2645645BB}" destId="{874DD01D-B23A-4DE8-AF5A-895C97F665B8}" srcOrd="8" destOrd="0" presId="urn:microsoft.com/office/officeart/2005/8/layout/chart3"/>
    <dgm:cxn modelId="{EE83D11B-E94E-45ED-9A05-842EF4C1282B}" type="presParOf" srcId="{C902D888-1212-4294-A3C7-45E2645645BB}" destId="{A3C4B994-80AA-4263-8D70-268F64E62A18}" srcOrd="9"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7DD15-A0BE-4DDA-ABD9-B5EC2C8419D7}">
      <dsp:nvSpPr>
        <dsp:cNvPr id="0" name=""/>
        <dsp:cNvSpPr/>
      </dsp:nvSpPr>
      <dsp:spPr>
        <a:xfrm rot="16200000">
          <a:off x="-325629" y="326621"/>
          <a:ext cx="3232930" cy="2579687"/>
        </a:xfrm>
        <a:prstGeom prst="flowChartManualOperati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kern="1200" dirty="0">
              <a:latin typeface="Raleway" pitchFamily="2" charset="0"/>
            </a:rPr>
            <a:t>1. Mejora la comparabilidad del estado de resultados</a:t>
          </a:r>
          <a:endParaRPr lang="es-EC" sz="1600" kern="1200" dirty="0">
            <a:latin typeface="Raleway" pitchFamily="2" charset="0"/>
          </a:endParaRPr>
        </a:p>
      </dsp:txBody>
      <dsp:txXfrm rot="5400000">
        <a:off x="993" y="646585"/>
        <a:ext cx="2579687" cy="1939758"/>
      </dsp:txXfrm>
    </dsp:sp>
    <dsp:sp modelId="{3765CDAB-29C9-4917-9622-CB1CF825CBCD}">
      <dsp:nvSpPr>
        <dsp:cNvPr id="0" name=""/>
        <dsp:cNvSpPr/>
      </dsp:nvSpPr>
      <dsp:spPr>
        <a:xfrm rot="16200000">
          <a:off x="2447535" y="326621"/>
          <a:ext cx="3232930" cy="2579687"/>
        </a:xfrm>
        <a:prstGeom prst="flowChartManualOperation">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kern="1200" dirty="0">
              <a:latin typeface="Raleway" pitchFamily="2" charset="0"/>
            </a:rPr>
            <a:t>2. Mayor transparencia de las medidas de rendimiento definidos por la gestión</a:t>
          </a:r>
          <a:endParaRPr lang="es-EC" sz="1600" kern="1200" dirty="0">
            <a:latin typeface="Raleway" pitchFamily="2" charset="0"/>
          </a:endParaRPr>
        </a:p>
      </dsp:txBody>
      <dsp:txXfrm rot="5400000">
        <a:off x="2774157" y="646585"/>
        <a:ext cx="2579687" cy="1939758"/>
      </dsp:txXfrm>
    </dsp:sp>
    <dsp:sp modelId="{DD394226-3834-4E1E-B6A6-BF91FE3028D3}">
      <dsp:nvSpPr>
        <dsp:cNvPr id="0" name=""/>
        <dsp:cNvSpPr/>
      </dsp:nvSpPr>
      <dsp:spPr>
        <a:xfrm rot="16200000">
          <a:off x="5220699" y="326621"/>
          <a:ext cx="3232930" cy="2579687"/>
        </a:xfrm>
        <a:prstGeom prst="flowChartManualOperation">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0" tIns="0" rIns="101600" bIns="0" numCol="1" spcCol="1270" anchor="ctr" anchorCtr="0">
          <a:noAutofit/>
        </a:bodyPr>
        <a:lstStyle/>
        <a:p>
          <a:pPr marL="0" lvl="0" indent="0" algn="ctr" defTabSz="711200">
            <a:lnSpc>
              <a:spcPct val="90000"/>
            </a:lnSpc>
            <a:spcBef>
              <a:spcPct val="0"/>
            </a:spcBef>
            <a:spcAft>
              <a:spcPct val="35000"/>
            </a:spcAft>
            <a:buNone/>
          </a:pPr>
          <a:r>
            <a:rPr lang="es-MX" sz="1600" kern="1200" dirty="0">
              <a:latin typeface="Raleway" pitchFamily="2" charset="0"/>
            </a:rPr>
            <a:t>3. Agrupación de información mas útil en los estados financieros (agregación y disgregación)</a:t>
          </a:r>
          <a:endParaRPr lang="es-EC" sz="1600" kern="1200" dirty="0">
            <a:latin typeface="Raleway" pitchFamily="2" charset="0"/>
          </a:endParaRPr>
        </a:p>
      </dsp:txBody>
      <dsp:txXfrm rot="5400000">
        <a:off x="5547321" y="646585"/>
        <a:ext cx="2579687" cy="1939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4FE58-1E20-40DF-AD7C-442CC85C4F32}">
      <dsp:nvSpPr>
        <dsp:cNvPr id="0" name=""/>
        <dsp:cNvSpPr/>
      </dsp:nvSpPr>
      <dsp:spPr>
        <a:xfrm rot="5400000">
          <a:off x="918781" y="949999"/>
          <a:ext cx="826770" cy="9412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5F059A2-F041-41DC-9A50-8F2153A4EDCE}">
      <dsp:nvSpPr>
        <dsp:cNvPr id="0" name=""/>
        <dsp:cNvSpPr/>
      </dsp:nvSpPr>
      <dsp:spPr>
        <a:xfrm>
          <a:off x="699738" y="33507"/>
          <a:ext cx="1391794" cy="97421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Contratación asesores</a:t>
          </a:r>
          <a:endParaRPr lang="es-EC" sz="1300" kern="1200" dirty="0"/>
        </a:p>
      </dsp:txBody>
      <dsp:txXfrm>
        <a:off x="747304" y="81073"/>
        <a:ext cx="1296662" cy="879078"/>
      </dsp:txXfrm>
    </dsp:sp>
    <dsp:sp modelId="{16C600EC-F150-4531-9543-644FC010B773}">
      <dsp:nvSpPr>
        <dsp:cNvPr id="0" name=""/>
        <dsp:cNvSpPr/>
      </dsp:nvSpPr>
      <dsp:spPr>
        <a:xfrm>
          <a:off x="2091532" y="126421"/>
          <a:ext cx="1012258" cy="787400"/>
        </a:xfrm>
        <a:prstGeom prst="rect">
          <a:avLst/>
        </a:prstGeom>
        <a:noFill/>
        <a:ln>
          <a:noFill/>
        </a:ln>
        <a:effectLst/>
      </dsp:spPr>
      <dsp:style>
        <a:lnRef idx="0">
          <a:scrgbClr r="0" g="0" b="0"/>
        </a:lnRef>
        <a:fillRef idx="0">
          <a:scrgbClr r="0" g="0" b="0"/>
        </a:fillRef>
        <a:effectRef idx="0">
          <a:scrgbClr r="0" g="0" b="0"/>
        </a:effectRef>
        <a:fontRef idx="minor"/>
      </dsp:style>
    </dsp:sp>
    <dsp:sp modelId="{3DC12CB0-A3DD-4206-B784-CA16A68993A5}">
      <dsp:nvSpPr>
        <dsp:cNvPr id="0" name=""/>
        <dsp:cNvSpPr/>
      </dsp:nvSpPr>
      <dsp:spPr>
        <a:xfrm rot="5400000">
          <a:off x="2072727" y="2044359"/>
          <a:ext cx="826770" cy="9412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CECC528-AF89-4899-8115-48637968E833}">
      <dsp:nvSpPr>
        <dsp:cNvPr id="0" name=""/>
        <dsp:cNvSpPr/>
      </dsp:nvSpPr>
      <dsp:spPr>
        <a:xfrm>
          <a:off x="1853683" y="1127868"/>
          <a:ext cx="1391794" cy="97421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Capacitación</a:t>
          </a:r>
          <a:endParaRPr lang="es-EC" sz="1300" kern="1200" dirty="0"/>
        </a:p>
      </dsp:txBody>
      <dsp:txXfrm>
        <a:off x="1901249" y="1175434"/>
        <a:ext cx="1296662" cy="879078"/>
      </dsp:txXfrm>
    </dsp:sp>
    <dsp:sp modelId="{1EC7C893-A761-4B59-B953-8DEC9504D399}">
      <dsp:nvSpPr>
        <dsp:cNvPr id="0" name=""/>
        <dsp:cNvSpPr/>
      </dsp:nvSpPr>
      <dsp:spPr>
        <a:xfrm>
          <a:off x="3245477" y="1220781"/>
          <a:ext cx="1012258" cy="787400"/>
        </a:xfrm>
        <a:prstGeom prst="rect">
          <a:avLst/>
        </a:prstGeom>
        <a:noFill/>
        <a:ln>
          <a:noFill/>
        </a:ln>
        <a:effectLst/>
      </dsp:spPr>
      <dsp:style>
        <a:lnRef idx="0">
          <a:scrgbClr r="0" g="0" b="0"/>
        </a:lnRef>
        <a:fillRef idx="0">
          <a:scrgbClr r="0" g="0" b="0"/>
        </a:fillRef>
        <a:effectRef idx="0">
          <a:scrgbClr r="0" g="0" b="0"/>
        </a:effectRef>
        <a:fontRef idx="minor"/>
      </dsp:style>
    </dsp:sp>
    <dsp:sp modelId="{676D68A0-8BD8-49BB-B688-37DD7FAA5D61}">
      <dsp:nvSpPr>
        <dsp:cNvPr id="0" name=""/>
        <dsp:cNvSpPr/>
      </dsp:nvSpPr>
      <dsp:spPr>
        <a:xfrm rot="5400000">
          <a:off x="3226672" y="3138719"/>
          <a:ext cx="826770" cy="9412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E73C1D-0CB4-456C-9F2A-0EF7890BB8E0}">
      <dsp:nvSpPr>
        <dsp:cNvPr id="0" name=""/>
        <dsp:cNvSpPr/>
      </dsp:nvSpPr>
      <dsp:spPr>
        <a:xfrm>
          <a:off x="3007628" y="2222228"/>
          <a:ext cx="1391794" cy="97421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Implementación tecnológica</a:t>
          </a:r>
          <a:endParaRPr lang="es-EC" sz="1300" kern="1200" dirty="0"/>
        </a:p>
      </dsp:txBody>
      <dsp:txXfrm>
        <a:off x="3055194" y="2269794"/>
        <a:ext cx="1296662" cy="879078"/>
      </dsp:txXfrm>
    </dsp:sp>
    <dsp:sp modelId="{9B856ED8-2620-45E9-85BE-981D98AF39AF}">
      <dsp:nvSpPr>
        <dsp:cNvPr id="0" name=""/>
        <dsp:cNvSpPr/>
      </dsp:nvSpPr>
      <dsp:spPr>
        <a:xfrm>
          <a:off x="4399422" y="2315141"/>
          <a:ext cx="1012258" cy="787400"/>
        </a:xfrm>
        <a:prstGeom prst="rect">
          <a:avLst/>
        </a:prstGeom>
        <a:noFill/>
        <a:ln>
          <a:noFill/>
        </a:ln>
        <a:effectLst/>
      </dsp:spPr>
      <dsp:style>
        <a:lnRef idx="0">
          <a:scrgbClr r="0" g="0" b="0"/>
        </a:lnRef>
        <a:fillRef idx="0">
          <a:scrgbClr r="0" g="0" b="0"/>
        </a:fillRef>
        <a:effectRef idx="0">
          <a:scrgbClr r="0" g="0" b="0"/>
        </a:effectRef>
        <a:fontRef idx="minor"/>
      </dsp:style>
    </dsp:sp>
    <dsp:sp modelId="{D7422921-E452-4997-9C2A-0E3F8A965201}">
      <dsp:nvSpPr>
        <dsp:cNvPr id="0" name=""/>
        <dsp:cNvSpPr/>
      </dsp:nvSpPr>
      <dsp:spPr>
        <a:xfrm rot="5400000">
          <a:off x="4380617" y="4233079"/>
          <a:ext cx="826770" cy="941248"/>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C977D73-76AF-47E2-8013-D00388185711}">
      <dsp:nvSpPr>
        <dsp:cNvPr id="0" name=""/>
        <dsp:cNvSpPr/>
      </dsp:nvSpPr>
      <dsp:spPr>
        <a:xfrm>
          <a:off x="4161573" y="3316588"/>
          <a:ext cx="1391794" cy="97421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Reporterías</a:t>
          </a:r>
          <a:endParaRPr lang="es-EC" sz="1300" kern="1200" dirty="0"/>
        </a:p>
      </dsp:txBody>
      <dsp:txXfrm>
        <a:off x="4209139" y="3364154"/>
        <a:ext cx="1296662" cy="879078"/>
      </dsp:txXfrm>
    </dsp:sp>
    <dsp:sp modelId="{62631A90-18DD-48F0-9BA7-6B20C34F80EC}">
      <dsp:nvSpPr>
        <dsp:cNvPr id="0" name=""/>
        <dsp:cNvSpPr/>
      </dsp:nvSpPr>
      <dsp:spPr>
        <a:xfrm>
          <a:off x="5553367" y="3409501"/>
          <a:ext cx="1012258" cy="787400"/>
        </a:xfrm>
        <a:prstGeom prst="rect">
          <a:avLst/>
        </a:prstGeom>
        <a:noFill/>
        <a:ln>
          <a:noFill/>
        </a:ln>
        <a:effectLst/>
      </dsp:spPr>
      <dsp:style>
        <a:lnRef idx="0">
          <a:scrgbClr r="0" g="0" b="0"/>
        </a:lnRef>
        <a:fillRef idx="0">
          <a:scrgbClr r="0" g="0" b="0"/>
        </a:fillRef>
        <a:effectRef idx="0">
          <a:scrgbClr r="0" g="0" b="0"/>
        </a:effectRef>
        <a:fontRef idx="minor"/>
      </dsp:style>
    </dsp:sp>
    <dsp:sp modelId="{3325A6E7-8C94-4E59-AB4B-32409B2635AF}">
      <dsp:nvSpPr>
        <dsp:cNvPr id="0" name=""/>
        <dsp:cNvSpPr/>
      </dsp:nvSpPr>
      <dsp:spPr>
        <a:xfrm>
          <a:off x="5315518" y="4410948"/>
          <a:ext cx="1391794" cy="97421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kern="1200" dirty="0"/>
            <a:t>Pronunciamiento SCVS</a:t>
          </a:r>
          <a:endParaRPr lang="es-EC" sz="1300" kern="1200" dirty="0"/>
        </a:p>
      </dsp:txBody>
      <dsp:txXfrm>
        <a:off x="5363084" y="4458514"/>
        <a:ext cx="1296662" cy="8790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0F43E2-F106-479E-B5E7-35920EA76FDB}">
      <dsp:nvSpPr>
        <dsp:cNvPr id="0" name=""/>
        <dsp:cNvSpPr/>
      </dsp:nvSpPr>
      <dsp:spPr>
        <a:xfrm>
          <a:off x="3173072" y="269069"/>
          <a:ext cx="3782738" cy="3782738"/>
        </a:xfrm>
        <a:prstGeom prst="pie">
          <a:avLst>
            <a:gd name="adj1" fmla="val 16200000"/>
            <a:gd name="adj2" fmla="val 2052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t>Ganancia o pérdida antes de depreciación, amortización y deterioro</a:t>
          </a:r>
          <a:endParaRPr lang="es-EC" sz="1200" kern="1200" dirty="0"/>
        </a:p>
      </dsp:txBody>
      <dsp:txXfrm>
        <a:off x="5112175" y="834228"/>
        <a:ext cx="1283429" cy="878135"/>
      </dsp:txXfrm>
    </dsp:sp>
    <dsp:sp modelId="{55BCE053-4444-4BFE-935D-B1B889D0F73C}">
      <dsp:nvSpPr>
        <dsp:cNvPr id="0" name=""/>
        <dsp:cNvSpPr/>
      </dsp:nvSpPr>
      <dsp:spPr>
        <a:xfrm>
          <a:off x="3040676" y="451451"/>
          <a:ext cx="3782738" cy="3782738"/>
        </a:xfrm>
        <a:prstGeom prst="pie">
          <a:avLst>
            <a:gd name="adj1" fmla="val 20520000"/>
            <a:gd name="adj2" fmla="val 3240000"/>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t>Ganancia o perdida operativa de inversiones al MP.</a:t>
          </a:r>
          <a:endParaRPr lang="es-EC" sz="1200" kern="1200" dirty="0"/>
        </a:p>
      </dsp:txBody>
      <dsp:txXfrm>
        <a:off x="5512966" y="2162690"/>
        <a:ext cx="1125815" cy="950187"/>
      </dsp:txXfrm>
    </dsp:sp>
    <dsp:sp modelId="{E37668F3-04EE-4FD6-B350-204F572487A3}">
      <dsp:nvSpPr>
        <dsp:cNvPr id="0" name=""/>
        <dsp:cNvSpPr/>
      </dsp:nvSpPr>
      <dsp:spPr>
        <a:xfrm>
          <a:off x="3040676" y="451451"/>
          <a:ext cx="3782738" cy="3782738"/>
        </a:xfrm>
        <a:prstGeom prst="pie">
          <a:avLst>
            <a:gd name="adj1" fmla="val 3240000"/>
            <a:gd name="adj2" fmla="val 756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t>Utilidad bruta</a:t>
          </a:r>
          <a:endParaRPr lang="es-EC" sz="1200" kern="1200" dirty="0"/>
        </a:p>
      </dsp:txBody>
      <dsp:txXfrm>
        <a:off x="4256556" y="3288505"/>
        <a:ext cx="1350978" cy="810586"/>
      </dsp:txXfrm>
    </dsp:sp>
    <dsp:sp modelId="{A756098E-92B6-4483-94D2-AFF4E505CB29}">
      <dsp:nvSpPr>
        <dsp:cNvPr id="0" name=""/>
        <dsp:cNvSpPr/>
      </dsp:nvSpPr>
      <dsp:spPr>
        <a:xfrm>
          <a:off x="3040676" y="451451"/>
          <a:ext cx="3782738" cy="3782738"/>
        </a:xfrm>
        <a:prstGeom prst="pie">
          <a:avLst>
            <a:gd name="adj1" fmla="val 7560000"/>
            <a:gd name="adj2" fmla="val 11880000"/>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t>Ganancia o pérdida antes de impuesto a la renta</a:t>
          </a:r>
          <a:endParaRPr lang="es-EC" sz="1200" kern="1200" dirty="0"/>
        </a:p>
      </dsp:txBody>
      <dsp:txXfrm>
        <a:off x="3220806" y="2162690"/>
        <a:ext cx="1125815" cy="950187"/>
      </dsp:txXfrm>
    </dsp:sp>
    <dsp:sp modelId="{874DD01D-B23A-4DE8-AF5A-895C97F665B8}">
      <dsp:nvSpPr>
        <dsp:cNvPr id="0" name=""/>
        <dsp:cNvSpPr/>
      </dsp:nvSpPr>
      <dsp:spPr>
        <a:xfrm>
          <a:off x="3040676" y="451451"/>
          <a:ext cx="3782738" cy="3782738"/>
        </a:xfrm>
        <a:prstGeom prst="pie">
          <a:avLst>
            <a:gd name="adj1" fmla="val 11880000"/>
            <a:gd name="adj2" fmla="val 1620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s-MX" sz="1200" kern="1200" dirty="0"/>
            <a:t>Ganancia o pérdida de operaciones continuadas</a:t>
          </a:r>
          <a:endParaRPr lang="es-EC" sz="1200" kern="1200" dirty="0"/>
        </a:p>
      </dsp:txBody>
      <dsp:txXfrm>
        <a:off x="3592325" y="1027869"/>
        <a:ext cx="1283429" cy="878135"/>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5" name="Footer Placeholder 4"/>
          <p:cNvSpPr>
            <a:spLocks noGrp="1"/>
          </p:cNvSpPr>
          <p:nvPr>
            <p:ph type="ftr" sz="quarter" idx="11"/>
          </p:nvPr>
        </p:nvSpPr>
        <p:spPr/>
        <p:txBody>
          <a:bodyPr/>
          <a:lstStyle/>
          <a:p>
            <a:endParaRPr lang="es-EC" dirty="0"/>
          </a:p>
        </p:txBody>
      </p:sp>
      <p:sp>
        <p:nvSpPr>
          <p:cNvPr id="6" name="Slide Number Placeholder 5"/>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3910429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5" name="Footer Placeholder 4"/>
          <p:cNvSpPr>
            <a:spLocks noGrp="1"/>
          </p:cNvSpPr>
          <p:nvPr>
            <p:ph type="ftr" sz="quarter" idx="11"/>
          </p:nvPr>
        </p:nvSpPr>
        <p:spPr/>
        <p:txBody>
          <a:bodyPr/>
          <a:lstStyle/>
          <a:p>
            <a:endParaRPr lang="es-EC" dirty="0"/>
          </a:p>
        </p:txBody>
      </p:sp>
      <p:sp>
        <p:nvSpPr>
          <p:cNvPr id="6" name="Slide Number Placeholder 5"/>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1257530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5" name="Footer Placeholder 4"/>
          <p:cNvSpPr>
            <a:spLocks noGrp="1"/>
          </p:cNvSpPr>
          <p:nvPr>
            <p:ph type="ftr" sz="quarter" idx="11"/>
          </p:nvPr>
        </p:nvSpPr>
        <p:spPr/>
        <p:txBody>
          <a:bodyPr/>
          <a:lstStyle/>
          <a:p>
            <a:endParaRPr lang="es-EC" dirty="0"/>
          </a:p>
        </p:txBody>
      </p:sp>
      <p:sp>
        <p:nvSpPr>
          <p:cNvPr id="6" name="Slide Number Placeholder 5"/>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2932705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5" name="Footer Placeholder 4"/>
          <p:cNvSpPr>
            <a:spLocks noGrp="1"/>
          </p:cNvSpPr>
          <p:nvPr>
            <p:ph type="ftr" sz="quarter" idx="11"/>
          </p:nvPr>
        </p:nvSpPr>
        <p:spPr/>
        <p:txBody>
          <a:bodyPr/>
          <a:lstStyle/>
          <a:p>
            <a:endParaRPr lang="es-EC" dirty="0"/>
          </a:p>
        </p:txBody>
      </p:sp>
      <p:sp>
        <p:nvSpPr>
          <p:cNvPr id="6" name="Slide Number Placeholder 5"/>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3378092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5" name="Footer Placeholder 4"/>
          <p:cNvSpPr>
            <a:spLocks noGrp="1"/>
          </p:cNvSpPr>
          <p:nvPr>
            <p:ph type="ftr" sz="quarter" idx="11"/>
          </p:nvPr>
        </p:nvSpPr>
        <p:spPr/>
        <p:txBody>
          <a:bodyPr/>
          <a:lstStyle/>
          <a:p>
            <a:endParaRPr lang="es-EC" dirty="0"/>
          </a:p>
        </p:txBody>
      </p:sp>
      <p:sp>
        <p:nvSpPr>
          <p:cNvPr id="6" name="Slide Number Placeholder 5"/>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2854116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6" name="Footer Placeholder 5"/>
          <p:cNvSpPr>
            <a:spLocks noGrp="1"/>
          </p:cNvSpPr>
          <p:nvPr>
            <p:ph type="ftr" sz="quarter" idx="11"/>
          </p:nvPr>
        </p:nvSpPr>
        <p:spPr/>
        <p:txBody>
          <a:bodyPr/>
          <a:lstStyle/>
          <a:p>
            <a:endParaRPr lang="es-EC" dirty="0"/>
          </a:p>
        </p:txBody>
      </p:sp>
      <p:sp>
        <p:nvSpPr>
          <p:cNvPr id="7" name="Slide Number Placeholder 6"/>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1584820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8" name="Footer Placeholder 7"/>
          <p:cNvSpPr>
            <a:spLocks noGrp="1"/>
          </p:cNvSpPr>
          <p:nvPr>
            <p:ph type="ftr" sz="quarter" idx="11"/>
          </p:nvPr>
        </p:nvSpPr>
        <p:spPr/>
        <p:txBody>
          <a:bodyPr/>
          <a:lstStyle/>
          <a:p>
            <a:endParaRPr lang="es-EC" dirty="0"/>
          </a:p>
        </p:txBody>
      </p:sp>
      <p:sp>
        <p:nvSpPr>
          <p:cNvPr id="9" name="Slide Number Placeholder 8"/>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1272782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4" name="Footer Placeholder 3"/>
          <p:cNvSpPr>
            <a:spLocks noGrp="1"/>
          </p:cNvSpPr>
          <p:nvPr>
            <p:ph type="ftr" sz="quarter" idx="11"/>
          </p:nvPr>
        </p:nvSpPr>
        <p:spPr/>
        <p:txBody>
          <a:bodyPr/>
          <a:lstStyle/>
          <a:p>
            <a:endParaRPr lang="es-EC" dirty="0"/>
          </a:p>
        </p:txBody>
      </p:sp>
      <p:sp>
        <p:nvSpPr>
          <p:cNvPr id="5" name="Slide Number Placeholder 4"/>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3034245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3" name="Footer Placeholder 2"/>
          <p:cNvSpPr>
            <a:spLocks noGrp="1"/>
          </p:cNvSpPr>
          <p:nvPr>
            <p:ph type="ftr" sz="quarter" idx="11"/>
          </p:nvPr>
        </p:nvSpPr>
        <p:spPr/>
        <p:txBody>
          <a:bodyPr/>
          <a:lstStyle/>
          <a:p>
            <a:endParaRPr lang="es-EC" dirty="0"/>
          </a:p>
        </p:txBody>
      </p:sp>
      <p:sp>
        <p:nvSpPr>
          <p:cNvPr id="4" name="Slide Number Placeholder 3"/>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731961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6" name="Footer Placeholder 5"/>
          <p:cNvSpPr>
            <a:spLocks noGrp="1"/>
          </p:cNvSpPr>
          <p:nvPr>
            <p:ph type="ftr" sz="quarter" idx="11"/>
          </p:nvPr>
        </p:nvSpPr>
        <p:spPr/>
        <p:txBody>
          <a:bodyPr/>
          <a:lstStyle/>
          <a:p>
            <a:endParaRPr lang="es-EC" dirty="0"/>
          </a:p>
        </p:txBody>
      </p:sp>
      <p:sp>
        <p:nvSpPr>
          <p:cNvPr id="7" name="Slide Number Placeholder 6"/>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383617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AE50E606-6CA1-BE40-8408-9A3A963EFBF7}" type="datetimeFigureOut">
              <a:rPr lang="es-EC" smtClean="0"/>
              <a:t>13/9/2025</a:t>
            </a:fld>
            <a:endParaRPr lang="es-EC" dirty="0"/>
          </a:p>
        </p:txBody>
      </p:sp>
      <p:sp>
        <p:nvSpPr>
          <p:cNvPr id="6" name="Footer Placeholder 5"/>
          <p:cNvSpPr>
            <a:spLocks noGrp="1"/>
          </p:cNvSpPr>
          <p:nvPr>
            <p:ph type="ftr" sz="quarter" idx="11"/>
          </p:nvPr>
        </p:nvSpPr>
        <p:spPr/>
        <p:txBody>
          <a:bodyPr/>
          <a:lstStyle/>
          <a:p>
            <a:endParaRPr lang="es-EC" dirty="0"/>
          </a:p>
        </p:txBody>
      </p:sp>
      <p:sp>
        <p:nvSpPr>
          <p:cNvPr id="7" name="Slide Number Placeholder 6"/>
          <p:cNvSpPr>
            <a:spLocks noGrp="1"/>
          </p:cNvSpPr>
          <p:nvPr>
            <p:ph type="sldNum" sz="quarter" idx="12"/>
          </p:nvPr>
        </p:nvSpPr>
        <p:spPr/>
        <p:txBody>
          <a:bodyPr/>
          <a:lstStyle/>
          <a:p>
            <a:fld id="{F6F5EED0-22F7-C040-BFDB-46090C5EDA56}" type="slidenum">
              <a:rPr lang="es-EC" smtClean="0"/>
              <a:t>‹Nº›</a:t>
            </a:fld>
            <a:endParaRPr lang="es-EC" dirty="0"/>
          </a:p>
        </p:txBody>
      </p:sp>
    </p:spTree>
    <p:extLst>
      <p:ext uri="{BB962C8B-B14F-4D97-AF65-F5344CB8AC3E}">
        <p14:creationId xmlns:p14="http://schemas.microsoft.com/office/powerpoint/2010/main" val="2156058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50E606-6CA1-BE40-8408-9A3A963EFBF7}" type="datetimeFigureOut">
              <a:rPr lang="es-EC" smtClean="0"/>
              <a:t>13/9/2025</a:t>
            </a:fld>
            <a:endParaRPr lang="es-EC"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F5EED0-22F7-C040-BFDB-46090C5EDA56}" type="slidenum">
              <a:rPr lang="es-EC" smtClean="0"/>
              <a:t>‹Nº›</a:t>
            </a:fld>
            <a:endParaRPr lang="es-EC" dirty="0"/>
          </a:p>
        </p:txBody>
      </p:sp>
    </p:spTree>
    <p:extLst>
      <p:ext uri="{BB962C8B-B14F-4D97-AF65-F5344CB8AC3E}">
        <p14:creationId xmlns:p14="http://schemas.microsoft.com/office/powerpoint/2010/main" val="13950470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sv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8.jpeg"/><Relationship Id="rId4" Type="http://schemas.openxmlformats.org/officeDocument/2006/relationships/image" Target="../media/image17.svg"/></Relationships>
</file>

<file path=ppt/slides/_rels/slide2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sv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svg"/><Relationship Id="rId4" Type="http://schemas.openxmlformats.org/officeDocument/2006/relationships/image" Target="../media/image19.png"/><Relationship Id="rId9" Type="http://schemas.openxmlformats.org/officeDocument/2006/relationships/image" Target="../media/image24.svg"/></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jpe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sv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riángulo isósceles 8">
            <a:extLst>
              <a:ext uri="{FF2B5EF4-FFF2-40B4-BE49-F238E27FC236}">
                <a16:creationId xmlns:a16="http://schemas.microsoft.com/office/drawing/2014/main" id="{D03329FD-A85D-7FF3-9F49-E8D61FD8B09A}"/>
              </a:ext>
            </a:extLst>
          </p:cNvPr>
          <p:cNvSpPr/>
          <p:nvPr/>
        </p:nvSpPr>
        <p:spPr>
          <a:xfrm rot="16200000">
            <a:off x="6317041" y="1288187"/>
            <a:ext cx="6221608" cy="4918017"/>
          </a:xfrm>
          <a:prstGeom prst="triangle">
            <a:avLst>
              <a:gd name="adj" fmla="val 50404"/>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CuadroTexto 5">
            <a:extLst>
              <a:ext uri="{FF2B5EF4-FFF2-40B4-BE49-F238E27FC236}">
                <a16:creationId xmlns:a16="http://schemas.microsoft.com/office/drawing/2014/main" id="{D855C5D4-F409-A326-96F0-C5F8B96DAF09}"/>
              </a:ext>
            </a:extLst>
          </p:cNvPr>
          <p:cNvSpPr txBox="1"/>
          <p:nvPr/>
        </p:nvSpPr>
        <p:spPr>
          <a:xfrm>
            <a:off x="1089801" y="2333979"/>
            <a:ext cx="6944139" cy="1077218"/>
          </a:xfrm>
          <a:prstGeom prst="rect">
            <a:avLst/>
          </a:prstGeom>
          <a:solidFill>
            <a:schemeClr val="bg1"/>
          </a:solidFill>
        </p:spPr>
        <p:txBody>
          <a:bodyPr wrap="square" rtlCol="0">
            <a:spAutoFit/>
          </a:bodyPr>
          <a:lstStyle/>
          <a:p>
            <a:r>
              <a:rPr lang="es-MX" sz="3200" b="1" dirty="0">
                <a:solidFill>
                  <a:srgbClr val="002060"/>
                </a:solidFill>
                <a:latin typeface="Raleway" pitchFamily="2" charset="0"/>
                <a:cs typeface="Arial" panose="020B0604020202020204" pitchFamily="34" charset="0"/>
              </a:rPr>
              <a:t>Presentación y Divulgación en los Estados Financieros</a:t>
            </a:r>
          </a:p>
        </p:txBody>
      </p:sp>
      <p:sp>
        <p:nvSpPr>
          <p:cNvPr id="8" name="CuadroTexto 7">
            <a:extLst>
              <a:ext uri="{FF2B5EF4-FFF2-40B4-BE49-F238E27FC236}">
                <a16:creationId xmlns:a16="http://schemas.microsoft.com/office/drawing/2014/main" id="{9601C20C-2EBB-7EFC-ADAD-FDBB35F0D88B}"/>
              </a:ext>
            </a:extLst>
          </p:cNvPr>
          <p:cNvSpPr txBox="1"/>
          <p:nvPr/>
        </p:nvSpPr>
        <p:spPr>
          <a:xfrm>
            <a:off x="1119430" y="5636832"/>
            <a:ext cx="6573078" cy="584775"/>
          </a:xfrm>
          <a:prstGeom prst="rect">
            <a:avLst/>
          </a:prstGeom>
          <a:noFill/>
        </p:spPr>
        <p:txBody>
          <a:bodyPr wrap="square" rtlCol="0">
            <a:spAutoFit/>
          </a:bodyPr>
          <a:lstStyle/>
          <a:p>
            <a:r>
              <a:rPr lang="es-ES" sz="1600" b="1" dirty="0">
                <a:latin typeface="Raleway" pitchFamily="2" charset="0"/>
                <a:cs typeface="Arial" panose="020B0604020202020204" pitchFamily="34" charset="0"/>
              </a:rPr>
              <a:t>Ing. Adrián Torres – Experto en NIIF</a:t>
            </a:r>
          </a:p>
          <a:p>
            <a:r>
              <a:rPr lang="es-ES" sz="1600" b="1" dirty="0" err="1">
                <a:latin typeface="Raleway" pitchFamily="2" charset="0"/>
                <a:cs typeface="Arial" panose="020B0604020202020204" pitchFamily="34" charset="0"/>
              </a:rPr>
              <a:t>Contácto</a:t>
            </a:r>
            <a:r>
              <a:rPr lang="es-ES" sz="1600" b="1" dirty="0">
                <a:latin typeface="Raleway" pitchFamily="2" charset="0"/>
                <a:cs typeface="Arial" panose="020B0604020202020204" pitchFamily="34" charset="0"/>
              </a:rPr>
              <a:t>: 098 378 8082</a:t>
            </a:r>
            <a:endParaRPr lang="es-EC" sz="1600" b="1" dirty="0">
              <a:latin typeface="Raleway" pitchFamily="2" charset="0"/>
              <a:cs typeface="Arial" panose="020B0604020202020204" pitchFamily="34" charset="0"/>
            </a:endParaRPr>
          </a:p>
        </p:txBody>
      </p:sp>
      <p:pic>
        <p:nvPicPr>
          <p:cNvPr id="3" name="Imagen 2">
            <a:extLst>
              <a:ext uri="{FF2B5EF4-FFF2-40B4-BE49-F238E27FC236}">
                <a16:creationId xmlns:a16="http://schemas.microsoft.com/office/drawing/2014/main" id="{C0908801-9309-26DD-A652-298EE851F421}"/>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7448368" y="136245"/>
            <a:ext cx="3112971" cy="698061"/>
          </a:xfrm>
          <a:prstGeom prst="rect">
            <a:avLst/>
          </a:prstGeom>
        </p:spPr>
      </p:pic>
      <p:sp>
        <p:nvSpPr>
          <p:cNvPr id="7" name="CuadroTexto 6">
            <a:extLst>
              <a:ext uri="{FF2B5EF4-FFF2-40B4-BE49-F238E27FC236}">
                <a16:creationId xmlns:a16="http://schemas.microsoft.com/office/drawing/2014/main" id="{9FEBB0D7-EE80-2266-A7EA-99562A657073}"/>
              </a:ext>
            </a:extLst>
          </p:cNvPr>
          <p:cNvSpPr txBox="1"/>
          <p:nvPr/>
        </p:nvSpPr>
        <p:spPr>
          <a:xfrm>
            <a:off x="1089801" y="3862244"/>
            <a:ext cx="4299617" cy="1200329"/>
          </a:xfrm>
          <a:prstGeom prst="rect">
            <a:avLst/>
          </a:prstGeom>
          <a:solidFill>
            <a:schemeClr val="bg1"/>
          </a:solidFill>
        </p:spPr>
        <p:txBody>
          <a:bodyPr wrap="square" rtlCol="0">
            <a:spAutoFit/>
          </a:bodyPr>
          <a:lstStyle/>
          <a:p>
            <a:r>
              <a:rPr lang="es-ES" sz="7200" b="1" dirty="0">
                <a:latin typeface="Raleway" pitchFamily="2" charset="0"/>
                <a:cs typeface="Arial" panose="020B0604020202020204" pitchFamily="34" charset="0"/>
              </a:rPr>
              <a:t>NIIF 18</a:t>
            </a:r>
          </a:p>
        </p:txBody>
      </p:sp>
      <p:sp>
        <p:nvSpPr>
          <p:cNvPr id="2" name="Triángulo isósceles 1">
            <a:extLst>
              <a:ext uri="{FF2B5EF4-FFF2-40B4-BE49-F238E27FC236}">
                <a16:creationId xmlns:a16="http://schemas.microsoft.com/office/drawing/2014/main" id="{9C54CF0A-94B5-2A03-41A2-46AFEA07C751}"/>
              </a:ext>
            </a:extLst>
          </p:cNvPr>
          <p:cNvSpPr/>
          <p:nvPr/>
        </p:nvSpPr>
        <p:spPr>
          <a:xfrm rot="16200000">
            <a:off x="6151422" y="803558"/>
            <a:ext cx="6857994" cy="5223166"/>
          </a:xfrm>
          <a:prstGeom prst="triangle">
            <a:avLst>
              <a:gd name="adj" fmla="val 50404"/>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3788623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Cambios introducidos por la IFRS 18</a:t>
            </a:r>
          </a:p>
        </p:txBody>
      </p:sp>
      <p:pic>
        <p:nvPicPr>
          <p:cNvPr id="2056" name="Picture 8" descr="icono de archivo de documento. signo de documento de papel 10153594 PNG">
            <a:extLst>
              <a:ext uri="{FF2B5EF4-FFF2-40B4-BE49-F238E27FC236}">
                <a16:creationId xmlns:a16="http://schemas.microsoft.com/office/drawing/2014/main" id="{3B5C9EE2-BE9F-5B8A-8B29-31B818C7D2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746" y="2720166"/>
            <a:ext cx="2320636" cy="2320636"/>
          </a:xfrm>
          <a:prstGeom prst="rect">
            <a:avLst/>
          </a:prstGeom>
          <a:noFill/>
          <a:extLst>
            <a:ext uri="{909E8E84-426E-40DD-AFC4-6F175D3DCCD1}">
              <a14:hiddenFill xmlns:a14="http://schemas.microsoft.com/office/drawing/2010/main">
                <a:solidFill>
                  <a:srgbClr val="FFFFFF"/>
                </a:solidFill>
              </a14:hiddenFill>
            </a:ext>
          </a:extLst>
        </p:spPr>
      </p:pic>
      <p:sp>
        <p:nvSpPr>
          <p:cNvPr id="13" name="Rectángulo 12">
            <a:extLst>
              <a:ext uri="{FF2B5EF4-FFF2-40B4-BE49-F238E27FC236}">
                <a16:creationId xmlns:a16="http://schemas.microsoft.com/office/drawing/2014/main" id="{FD73AB15-8DB7-ADD6-4041-2DB9718C8F14}"/>
              </a:ext>
            </a:extLst>
          </p:cNvPr>
          <p:cNvSpPr/>
          <p:nvPr/>
        </p:nvSpPr>
        <p:spPr>
          <a:xfrm>
            <a:off x="4932218" y="2623182"/>
            <a:ext cx="5527963" cy="2776527"/>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4" name="CuadroTexto 13">
            <a:extLst>
              <a:ext uri="{FF2B5EF4-FFF2-40B4-BE49-F238E27FC236}">
                <a16:creationId xmlns:a16="http://schemas.microsoft.com/office/drawing/2014/main" id="{9AE34DF3-7D5F-12EB-C377-CCD41F32563C}"/>
              </a:ext>
            </a:extLst>
          </p:cNvPr>
          <p:cNvSpPr txBox="1"/>
          <p:nvPr/>
        </p:nvSpPr>
        <p:spPr>
          <a:xfrm>
            <a:off x="5126179" y="2618504"/>
            <a:ext cx="5361705" cy="2677656"/>
          </a:xfrm>
          <a:prstGeom prst="rect">
            <a:avLst/>
          </a:prstGeom>
          <a:noFill/>
        </p:spPr>
        <p:txBody>
          <a:bodyPr wrap="square" rtlCol="0">
            <a:spAutoFit/>
          </a:bodyPr>
          <a:lstStyle/>
          <a:p>
            <a:r>
              <a:rPr lang="es-MX" sz="1400" u="sng" dirty="0">
                <a:latin typeface="Raleway" pitchFamily="2" charset="0"/>
              </a:rPr>
              <a:t>Dos nuevos subtotales definidos:</a:t>
            </a:r>
          </a:p>
          <a:p>
            <a:pPr marL="742950" lvl="1" indent="-285750">
              <a:buFont typeface="Arial" panose="020B0604020202020204" pitchFamily="34" charset="0"/>
              <a:buChar char="•"/>
            </a:pPr>
            <a:r>
              <a:rPr lang="es-MX" sz="1400" dirty="0">
                <a:latin typeface="Raleway" pitchFamily="2" charset="0"/>
              </a:rPr>
              <a:t>beneficio operativo </a:t>
            </a:r>
          </a:p>
          <a:p>
            <a:pPr marL="742950" lvl="1" indent="-285750">
              <a:buFont typeface="Arial" panose="020B0604020202020204" pitchFamily="34" charset="0"/>
              <a:buChar char="•"/>
            </a:pPr>
            <a:r>
              <a:rPr lang="es-MX" sz="1400" dirty="0">
                <a:latin typeface="Raleway" pitchFamily="2" charset="0"/>
              </a:rPr>
              <a:t>beneficio antes de financiación y impuestos sobre la renta</a:t>
            </a:r>
          </a:p>
          <a:p>
            <a:endParaRPr lang="es-MX" sz="1400" dirty="0">
              <a:latin typeface="Raleway" pitchFamily="2" charset="0"/>
            </a:endParaRPr>
          </a:p>
          <a:p>
            <a:r>
              <a:rPr lang="es-MX" sz="1400" u="sng" dirty="0">
                <a:latin typeface="Raleway" pitchFamily="2" charset="0"/>
              </a:rPr>
              <a:t>Categorías para clasificar ingresos y gastos:</a:t>
            </a:r>
          </a:p>
          <a:p>
            <a:pPr marL="742950" lvl="1" indent="-285750">
              <a:buFont typeface="Arial" panose="020B0604020202020204" pitchFamily="34" charset="0"/>
              <a:buChar char="•"/>
            </a:pPr>
            <a:r>
              <a:rPr lang="es-MX" sz="1400" dirty="0">
                <a:latin typeface="Raleway" pitchFamily="2" charset="0"/>
              </a:rPr>
              <a:t>operación</a:t>
            </a:r>
          </a:p>
          <a:p>
            <a:pPr marL="742950" lvl="1" indent="-285750">
              <a:buFont typeface="Arial" panose="020B0604020202020204" pitchFamily="34" charset="0"/>
              <a:buChar char="•"/>
            </a:pPr>
            <a:r>
              <a:rPr lang="es-MX" sz="1400" dirty="0">
                <a:latin typeface="Raleway" pitchFamily="2" charset="0"/>
              </a:rPr>
              <a:t>inversión</a:t>
            </a:r>
          </a:p>
          <a:p>
            <a:pPr marL="742950" lvl="1" indent="-285750">
              <a:buFont typeface="Arial" panose="020B0604020202020204" pitchFamily="34" charset="0"/>
              <a:buChar char="•"/>
            </a:pPr>
            <a:r>
              <a:rPr lang="es-MX" sz="1400" dirty="0">
                <a:latin typeface="Raleway" pitchFamily="2" charset="0"/>
              </a:rPr>
              <a:t>financiación</a:t>
            </a:r>
          </a:p>
          <a:p>
            <a:pPr marL="742950" lvl="1" indent="-285750">
              <a:buFont typeface="Arial" panose="020B0604020202020204" pitchFamily="34" charset="0"/>
              <a:buChar char="•"/>
            </a:pPr>
            <a:r>
              <a:rPr lang="es-MX" sz="1400" dirty="0">
                <a:latin typeface="Raleway" pitchFamily="2" charset="0"/>
              </a:rPr>
              <a:t>impuestos sobre la renta </a:t>
            </a:r>
          </a:p>
          <a:p>
            <a:pPr marL="742950" lvl="1" indent="-285750">
              <a:buFont typeface="Arial" panose="020B0604020202020204" pitchFamily="34" charset="0"/>
              <a:buChar char="•"/>
            </a:pPr>
            <a:r>
              <a:rPr lang="es-MX" sz="1400" dirty="0">
                <a:latin typeface="Raleway" pitchFamily="2" charset="0"/>
              </a:rPr>
              <a:t>operaciones discontinuadas</a:t>
            </a:r>
            <a:endParaRPr lang="es-EC" sz="1400" dirty="0">
              <a:latin typeface="Raleway" pitchFamily="2" charset="0"/>
            </a:endParaRPr>
          </a:p>
          <a:p>
            <a:endParaRPr lang="es-MX" sz="1400" dirty="0">
              <a:latin typeface="Raleway" pitchFamily="2" charset="0"/>
            </a:endParaRPr>
          </a:p>
        </p:txBody>
      </p:sp>
      <p:sp>
        <p:nvSpPr>
          <p:cNvPr id="21" name="CuadroTexto 20">
            <a:extLst>
              <a:ext uri="{FF2B5EF4-FFF2-40B4-BE49-F238E27FC236}">
                <a16:creationId xmlns:a16="http://schemas.microsoft.com/office/drawing/2014/main" id="{A2F524F1-5BFA-FD60-7E1A-5CF4A47DA7AD}"/>
              </a:ext>
            </a:extLst>
          </p:cNvPr>
          <p:cNvSpPr txBox="1"/>
          <p:nvPr/>
        </p:nvSpPr>
        <p:spPr>
          <a:xfrm>
            <a:off x="1543649" y="5164046"/>
            <a:ext cx="2216733" cy="523220"/>
          </a:xfrm>
          <a:prstGeom prst="rect">
            <a:avLst/>
          </a:prstGeom>
          <a:noFill/>
        </p:spPr>
        <p:txBody>
          <a:bodyPr wrap="square" rtlCol="0">
            <a:spAutoFit/>
          </a:bodyPr>
          <a:lstStyle/>
          <a:p>
            <a:pPr algn="ctr"/>
            <a:r>
              <a:rPr lang="es-MX" sz="1400" dirty="0">
                <a:latin typeface="Raleway" pitchFamily="2" charset="0"/>
              </a:rPr>
              <a:t>Estado de Resultados Integral</a:t>
            </a:r>
          </a:p>
        </p:txBody>
      </p:sp>
    </p:spTree>
    <p:extLst>
      <p:ext uri="{BB962C8B-B14F-4D97-AF65-F5344CB8AC3E}">
        <p14:creationId xmlns:p14="http://schemas.microsoft.com/office/powerpoint/2010/main" val="9992220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Cambios introducidos por la IFRS 18</a:t>
            </a:r>
          </a:p>
        </p:txBody>
      </p:sp>
      <p:pic>
        <p:nvPicPr>
          <p:cNvPr id="4" name="Gráfico 3" descr="Documento con relleno sólido">
            <a:extLst>
              <a:ext uri="{FF2B5EF4-FFF2-40B4-BE49-F238E27FC236}">
                <a16:creationId xmlns:a16="http://schemas.microsoft.com/office/drawing/2014/main" id="{EF479C65-EF21-9EAE-4F78-DC73330EF8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28800" y="4172703"/>
            <a:ext cx="914400" cy="914400"/>
          </a:xfrm>
          <a:prstGeom prst="rect">
            <a:avLst/>
          </a:prstGeom>
        </p:spPr>
      </p:pic>
      <p:pic>
        <p:nvPicPr>
          <p:cNvPr id="5" name="Gráfico 4" descr="Documento con relleno sólido">
            <a:extLst>
              <a:ext uri="{FF2B5EF4-FFF2-40B4-BE49-F238E27FC236}">
                <a16:creationId xmlns:a16="http://schemas.microsoft.com/office/drawing/2014/main" id="{3F42F2AD-6E2D-A039-C535-DE92B2BA644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46763" y="4172703"/>
            <a:ext cx="914400" cy="914400"/>
          </a:xfrm>
          <a:prstGeom prst="rect">
            <a:avLst/>
          </a:prstGeom>
        </p:spPr>
      </p:pic>
      <p:pic>
        <p:nvPicPr>
          <p:cNvPr id="9" name="Gráfico 8" descr="Documento con relleno sólido">
            <a:extLst>
              <a:ext uri="{FF2B5EF4-FFF2-40B4-BE49-F238E27FC236}">
                <a16:creationId xmlns:a16="http://schemas.microsoft.com/office/drawing/2014/main" id="{1CB5503D-67A2-0CF2-3883-79F0AEE6CF7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93527" y="4170538"/>
            <a:ext cx="914400" cy="914400"/>
          </a:xfrm>
          <a:prstGeom prst="rect">
            <a:avLst/>
          </a:prstGeom>
        </p:spPr>
      </p:pic>
      <p:pic>
        <p:nvPicPr>
          <p:cNvPr id="11" name="Gráfico 10" descr="Documento con relleno sólido">
            <a:extLst>
              <a:ext uri="{FF2B5EF4-FFF2-40B4-BE49-F238E27FC236}">
                <a16:creationId xmlns:a16="http://schemas.microsoft.com/office/drawing/2014/main" id="{95712B96-9DF9-E26C-38BA-7330FDF9DA0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13637" y="4172703"/>
            <a:ext cx="914400" cy="914400"/>
          </a:xfrm>
          <a:prstGeom prst="rect">
            <a:avLst/>
          </a:prstGeom>
        </p:spPr>
      </p:pic>
      <p:sp>
        <p:nvSpPr>
          <p:cNvPr id="15" name="CuadroTexto 14">
            <a:extLst>
              <a:ext uri="{FF2B5EF4-FFF2-40B4-BE49-F238E27FC236}">
                <a16:creationId xmlns:a16="http://schemas.microsoft.com/office/drawing/2014/main" id="{FFDDE139-01B7-8CE5-7CA4-8714EC5DB631}"/>
              </a:ext>
            </a:extLst>
          </p:cNvPr>
          <p:cNvSpPr txBox="1"/>
          <p:nvPr/>
        </p:nvSpPr>
        <p:spPr>
          <a:xfrm>
            <a:off x="1543649" y="5164046"/>
            <a:ext cx="1573621" cy="523220"/>
          </a:xfrm>
          <a:prstGeom prst="rect">
            <a:avLst/>
          </a:prstGeom>
          <a:noFill/>
        </p:spPr>
        <p:txBody>
          <a:bodyPr wrap="square" rtlCol="0">
            <a:spAutoFit/>
          </a:bodyPr>
          <a:lstStyle/>
          <a:p>
            <a:pPr algn="ctr"/>
            <a:r>
              <a:rPr lang="es-MX" sz="1400" dirty="0">
                <a:latin typeface="Raleway" pitchFamily="2" charset="0"/>
              </a:rPr>
              <a:t>Estado de flujo de efectivo</a:t>
            </a:r>
          </a:p>
        </p:txBody>
      </p:sp>
      <p:sp>
        <p:nvSpPr>
          <p:cNvPr id="16" name="CuadroTexto 15">
            <a:extLst>
              <a:ext uri="{FF2B5EF4-FFF2-40B4-BE49-F238E27FC236}">
                <a16:creationId xmlns:a16="http://schemas.microsoft.com/office/drawing/2014/main" id="{D9B43555-E95B-2A2B-44E7-34D3359A4563}"/>
              </a:ext>
            </a:extLst>
          </p:cNvPr>
          <p:cNvSpPr txBox="1"/>
          <p:nvPr/>
        </p:nvSpPr>
        <p:spPr>
          <a:xfrm>
            <a:off x="3217152" y="5164046"/>
            <a:ext cx="1573621" cy="307777"/>
          </a:xfrm>
          <a:prstGeom prst="rect">
            <a:avLst/>
          </a:prstGeom>
          <a:noFill/>
        </p:spPr>
        <p:txBody>
          <a:bodyPr wrap="square" rtlCol="0">
            <a:spAutoFit/>
          </a:bodyPr>
          <a:lstStyle/>
          <a:p>
            <a:pPr algn="ctr"/>
            <a:r>
              <a:rPr lang="es-MX" sz="1400" dirty="0">
                <a:latin typeface="Raleway" pitchFamily="2" charset="0"/>
              </a:rPr>
              <a:t>Notas a los EEFF</a:t>
            </a:r>
          </a:p>
        </p:txBody>
      </p:sp>
      <p:sp>
        <p:nvSpPr>
          <p:cNvPr id="17" name="CuadroTexto 16">
            <a:extLst>
              <a:ext uri="{FF2B5EF4-FFF2-40B4-BE49-F238E27FC236}">
                <a16:creationId xmlns:a16="http://schemas.microsoft.com/office/drawing/2014/main" id="{238A1D21-0897-5202-8ED4-94016803AF95}"/>
              </a:ext>
            </a:extLst>
          </p:cNvPr>
          <p:cNvSpPr txBox="1"/>
          <p:nvPr/>
        </p:nvSpPr>
        <p:spPr>
          <a:xfrm>
            <a:off x="6664036" y="5164046"/>
            <a:ext cx="1573621" cy="738664"/>
          </a:xfrm>
          <a:prstGeom prst="rect">
            <a:avLst/>
          </a:prstGeom>
          <a:noFill/>
        </p:spPr>
        <p:txBody>
          <a:bodyPr wrap="square" rtlCol="0">
            <a:spAutoFit/>
          </a:bodyPr>
          <a:lstStyle/>
          <a:p>
            <a:pPr algn="ctr"/>
            <a:r>
              <a:rPr lang="es-MX" sz="1400" dirty="0">
                <a:latin typeface="Raleway" pitchFamily="2" charset="0"/>
              </a:rPr>
              <a:t>Estado de Situación Financiera</a:t>
            </a:r>
          </a:p>
        </p:txBody>
      </p:sp>
      <p:sp>
        <p:nvSpPr>
          <p:cNvPr id="18" name="CuadroTexto 17">
            <a:extLst>
              <a:ext uri="{FF2B5EF4-FFF2-40B4-BE49-F238E27FC236}">
                <a16:creationId xmlns:a16="http://schemas.microsoft.com/office/drawing/2014/main" id="{1836D4CC-5F3E-8918-66F5-E6C6E421A736}"/>
              </a:ext>
            </a:extLst>
          </p:cNvPr>
          <p:cNvSpPr txBox="1"/>
          <p:nvPr/>
        </p:nvSpPr>
        <p:spPr>
          <a:xfrm>
            <a:off x="8403527" y="5101631"/>
            <a:ext cx="1573621" cy="738664"/>
          </a:xfrm>
          <a:prstGeom prst="rect">
            <a:avLst/>
          </a:prstGeom>
          <a:noFill/>
        </p:spPr>
        <p:txBody>
          <a:bodyPr wrap="square" rtlCol="0">
            <a:spAutoFit/>
          </a:bodyPr>
          <a:lstStyle/>
          <a:p>
            <a:pPr algn="ctr"/>
            <a:r>
              <a:rPr lang="es-MX" sz="1400" dirty="0">
                <a:latin typeface="Raleway" pitchFamily="2" charset="0"/>
              </a:rPr>
              <a:t>Estado de Cambios en el Patrimonio</a:t>
            </a:r>
          </a:p>
        </p:txBody>
      </p:sp>
      <p:sp>
        <p:nvSpPr>
          <p:cNvPr id="19" name="CuadroTexto 18">
            <a:extLst>
              <a:ext uri="{FF2B5EF4-FFF2-40B4-BE49-F238E27FC236}">
                <a16:creationId xmlns:a16="http://schemas.microsoft.com/office/drawing/2014/main" id="{94773A6F-7AD2-38C6-F00F-0E1EB4223FF1}"/>
              </a:ext>
            </a:extLst>
          </p:cNvPr>
          <p:cNvSpPr txBox="1"/>
          <p:nvPr/>
        </p:nvSpPr>
        <p:spPr>
          <a:xfrm>
            <a:off x="1543650" y="2989337"/>
            <a:ext cx="3028350" cy="523220"/>
          </a:xfrm>
          <a:prstGeom prst="rect">
            <a:avLst/>
          </a:prstGeom>
          <a:noFill/>
        </p:spPr>
        <p:txBody>
          <a:bodyPr wrap="square" rtlCol="0">
            <a:spAutoFit/>
          </a:bodyPr>
          <a:lstStyle/>
          <a:p>
            <a:pPr algn="ctr"/>
            <a:r>
              <a:rPr lang="es-MX" sz="1400" b="1" dirty="0">
                <a:latin typeface="Raleway" pitchFamily="2" charset="0"/>
              </a:rPr>
              <a:t>Cambios limitados y requisitos </a:t>
            </a:r>
            <a:r>
              <a:rPr lang="es-MX" sz="1400" b="1" dirty="0" err="1">
                <a:latin typeface="Raleway" pitchFamily="2" charset="0"/>
              </a:rPr>
              <a:t>espeficos</a:t>
            </a:r>
            <a:r>
              <a:rPr lang="es-MX" sz="1400" b="1" dirty="0">
                <a:latin typeface="Raleway" pitchFamily="2" charset="0"/>
              </a:rPr>
              <a:t> para:</a:t>
            </a:r>
          </a:p>
        </p:txBody>
      </p:sp>
      <p:sp>
        <p:nvSpPr>
          <p:cNvPr id="20" name="CuadroTexto 19">
            <a:extLst>
              <a:ext uri="{FF2B5EF4-FFF2-40B4-BE49-F238E27FC236}">
                <a16:creationId xmlns:a16="http://schemas.microsoft.com/office/drawing/2014/main" id="{A856DA26-F3AC-6E49-F838-8BC2A9757546}"/>
              </a:ext>
            </a:extLst>
          </p:cNvPr>
          <p:cNvSpPr txBox="1"/>
          <p:nvPr/>
        </p:nvSpPr>
        <p:spPr>
          <a:xfrm>
            <a:off x="6664036" y="2989337"/>
            <a:ext cx="3028350" cy="307777"/>
          </a:xfrm>
          <a:prstGeom prst="rect">
            <a:avLst/>
          </a:prstGeom>
          <a:noFill/>
        </p:spPr>
        <p:txBody>
          <a:bodyPr wrap="square" rtlCol="0">
            <a:spAutoFit/>
          </a:bodyPr>
          <a:lstStyle/>
          <a:p>
            <a:pPr algn="ctr"/>
            <a:r>
              <a:rPr lang="es-MX" sz="1400" b="1" dirty="0">
                <a:latin typeface="Raleway" pitchFamily="2" charset="0"/>
              </a:rPr>
              <a:t>Sin cambios:</a:t>
            </a:r>
          </a:p>
        </p:txBody>
      </p:sp>
      <p:cxnSp>
        <p:nvCxnSpPr>
          <p:cNvPr id="22" name="Conector recto 21">
            <a:extLst>
              <a:ext uri="{FF2B5EF4-FFF2-40B4-BE49-F238E27FC236}">
                <a16:creationId xmlns:a16="http://schemas.microsoft.com/office/drawing/2014/main" id="{FE76A408-573E-7592-2668-21731409E936}"/>
              </a:ext>
            </a:extLst>
          </p:cNvPr>
          <p:cNvCxnSpPr/>
          <p:nvPr/>
        </p:nvCxnSpPr>
        <p:spPr>
          <a:xfrm>
            <a:off x="5915891" y="2299855"/>
            <a:ext cx="0" cy="3602855"/>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99764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Cambios introducidos por la IFRS 18</a:t>
            </a:r>
          </a:p>
        </p:txBody>
      </p:sp>
      <p:pic>
        <p:nvPicPr>
          <p:cNvPr id="4" name="Gráfico 3" descr="Documento con relleno sólido">
            <a:extLst>
              <a:ext uri="{FF2B5EF4-FFF2-40B4-BE49-F238E27FC236}">
                <a16:creationId xmlns:a16="http://schemas.microsoft.com/office/drawing/2014/main" id="{EF479C65-EF21-9EAE-4F78-DC73330EF8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28800" y="2989337"/>
            <a:ext cx="2097766" cy="2097766"/>
          </a:xfrm>
          <a:prstGeom prst="rect">
            <a:avLst/>
          </a:prstGeom>
        </p:spPr>
      </p:pic>
      <p:sp>
        <p:nvSpPr>
          <p:cNvPr id="18" name="CuadroTexto 17">
            <a:extLst>
              <a:ext uri="{FF2B5EF4-FFF2-40B4-BE49-F238E27FC236}">
                <a16:creationId xmlns:a16="http://schemas.microsoft.com/office/drawing/2014/main" id="{1836D4CC-5F3E-8918-66F5-E6C6E421A736}"/>
              </a:ext>
            </a:extLst>
          </p:cNvPr>
          <p:cNvSpPr txBox="1"/>
          <p:nvPr/>
        </p:nvSpPr>
        <p:spPr>
          <a:xfrm>
            <a:off x="4635091" y="2341676"/>
            <a:ext cx="6171454" cy="1015663"/>
          </a:xfrm>
          <a:prstGeom prst="rect">
            <a:avLst/>
          </a:prstGeom>
          <a:noFill/>
        </p:spPr>
        <p:txBody>
          <a:bodyPr wrap="square" rtlCol="0">
            <a:spAutoFit/>
          </a:bodyPr>
          <a:lstStyle/>
          <a:p>
            <a:r>
              <a:rPr lang="es-MX" b="1" dirty="0">
                <a:latin typeface="Raleway" pitchFamily="2" charset="0"/>
              </a:rPr>
              <a:t>Notas a los Estados Financieros</a:t>
            </a:r>
          </a:p>
          <a:p>
            <a:endParaRPr lang="es-MX" sz="1400" dirty="0">
              <a:latin typeface="Raleway" pitchFamily="2" charset="0"/>
            </a:endParaRPr>
          </a:p>
          <a:p>
            <a:r>
              <a:rPr lang="es-MX" sz="1400" dirty="0">
                <a:latin typeface="Raleway" pitchFamily="2" charset="0"/>
              </a:rPr>
              <a:t>Proporcionar información material para complementar los estados financieros primarios.</a:t>
            </a:r>
          </a:p>
        </p:txBody>
      </p:sp>
      <p:sp>
        <p:nvSpPr>
          <p:cNvPr id="14" name="CuadroTexto 13">
            <a:extLst>
              <a:ext uri="{FF2B5EF4-FFF2-40B4-BE49-F238E27FC236}">
                <a16:creationId xmlns:a16="http://schemas.microsoft.com/office/drawing/2014/main" id="{DCDE4F7D-CA8A-58B7-3772-489B8C1B4730}"/>
              </a:ext>
            </a:extLst>
          </p:cNvPr>
          <p:cNvSpPr txBox="1"/>
          <p:nvPr/>
        </p:nvSpPr>
        <p:spPr>
          <a:xfrm>
            <a:off x="4736446" y="3630188"/>
            <a:ext cx="5802493" cy="1661993"/>
          </a:xfrm>
          <a:prstGeom prst="rect">
            <a:avLst/>
          </a:prstGeom>
          <a:solidFill>
            <a:srgbClr val="106066"/>
          </a:solidFill>
        </p:spPr>
        <p:txBody>
          <a:bodyPr wrap="square" rtlCol="0">
            <a:spAutoFit/>
          </a:bodyPr>
          <a:lstStyle/>
          <a:p>
            <a:r>
              <a:rPr lang="es-MX" sz="1600" b="1" dirty="0">
                <a:solidFill>
                  <a:schemeClr val="bg1"/>
                </a:solidFill>
                <a:latin typeface="Raleway" pitchFamily="2" charset="0"/>
                <a:cs typeface="Arial" panose="020B0604020202020204" pitchFamily="34" charset="0"/>
              </a:rPr>
              <a:t>Divulgaciones introducidas o modificada por la NIIF 18</a:t>
            </a:r>
          </a:p>
          <a:p>
            <a:endParaRPr lang="es-MX" sz="1600" dirty="0">
              <a:solidFill>
                <a:schemeClr val="bg1"/>
              </a:solidFill>
              <a:latin typeface="Raleway" pitchFamily="2" charset="0"/>
              <a:cs typeface="Arial" panose="020B0604020202020204" pitchFamily="34" charset="0"/>
            </a:endParaRPr>
          </a:p>
          <a:p>
            <a:r>
              <a:rPr lang="es-MX" sz="1400" dirty="0">
                <a:solidFill>
                  <a:schemeClr val="bg1"/>
                </a:solidFill>
                <a:latin typeface="Raleway" pitchFamily="2" charset="0"/>
                <a:cs typeface="Arial" panose="020B0604020202020204" pitchFamily="34" charset="0"/>
              </a:rPr>
              <a:t>Por ejemplo:</a:t>
            </a:r>
          </a:p>
          <a:p>
            <a:endParaRPr lang="es-MX" sz="1400" dirty="0">
              <a:solidFill>
                <a:schemeClr val="bg1"/>
              </a:solidFill>
              <a:latin typeface="Raleway" pitchFamily="2" charset="0"/>
              <a:cs typeface="Arial" panose="020B0604020202020204" pitchFamily="34" charset="0"/>
            </a:endParaRPr>
          </a:p>
          <a:p>
            <a:r>
              <a:rPr lang="es-MX" sz="1400" dirty="0">
                <a:solidFill>
                  <a:schemeClr val="bg1"/>
                </a:solidFill>
                <a:latin typeface="Raleway" pitchFamily="2" charset="0"/>
                <a:cs typeface="Arial" panose="020B0604020202020204" pitchFamily="34" charset="0"/>
              </a:rPr>
              <a:t>• Definido por la gestión medidas de desempeño</a:t>
            </a:r>
          </a:p>
          <a:p>
            <a:endParaRPr lang="es-MX" sz="1400" dirty="0">
              <a:solidFill>
                <a:schemeClr val="bg1"/>
              </a:solidFill>
              <a:latin typeface="Raleway" pitchFamily="2" charset="0"/>
              <a:cs typeface="Arial" panose="020B0604020202020204" pitchFamily="34" charset="0"/>
            </a:endParaRPr>
          </a:p>
          <a:p>
            <a:r>
              <a:rPr lang="es-MX" sz="1400" dirty="0">
                <a:solidFill>
                  <a:schemeClr val="bg1"/>
                </a:solidFill>
                <a:latin typeface="Raleway" pitchFamily="2" charset="0"/>
                <a:cs typeface="Arial" panose="020B0604020202020204" pitchFamily="34" charset="0"/>
              </a:rPr>
              <a:t>• Gastos especificados por naturaleza</a:t>
            </a:r>
          </a:p>
        </p:txBody>
      </p:sp>
    </p:spTree>
    <p:extLst>
      <p:ext uri="{BB962C8B-B14F-4D97-AF65-F5344CB8AC3E}">
        <p14:creationId xmlns:p14="http://schemas.microsoft.com/office/powerpoint/2010/main" val="2597590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NIIF 18</a:t>
            </a:r>
            <a:endParaRPr lang="es-EC" sz="1400"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4" y="1045938"/>
            <a:ext cx="3084690" cy="523220"/>
          </a:xfrm>
          <a:prstGeom prst="rect">
            <a:avLst/>
          </a:prstGeom>
          <a:solidFill>
            <a:srgbClr val="00B0F0"/>
          </a:solidFill>
        </p:spPr>
        <p:txBody>
          <a:bodyPr wrap="square" rtlCol="0">
            <a:spAutoFit/>
          </a:bodyPr>
          <a:lstStyle/>
          <a:p>
            <a:pPr algn="ctr"/>
            <a:r>
              <a:rPr lang="es-MX" sz="1400" b="1" dirty="0">
                <a:solidFill>
                  <a:schemeClr val="bg1"/>
                </a:solidFill>
                <a:latin typeface="Raleway" pitchFamily="2" charset="0"/>
                <a:cs typeface="Arial" panose="020B0604020202020204" pitchFamily="34" charset="0"/>
              </a:rPr>
              <a:t>Composición del Estado de Resultados Integral</a:t>
            </a:r>
          </a:p>
        </p:txBody>
      </p:sp>
      <p:sp>
        <p:nvSpPr>
          <p:cNvPr id="5" name="Rectángulo 4">
            <a:extLst>
              <a:ext uri="{FF2B5EF4-FFF2-40B4-BE49-F238E27FC236}">
                <a16:creationId xmlns:a16="http://schemas.microsoft.com/office/drawing/2014/main" id="{D7A68E80-325A-CCA5-9183-399B8B5928EB}"/>
              </a:ext>
            </a:extLst>
          </p:cNvPr>
          <p:cNvSpPr/>
          <p:nvPr/>
        </p:nvSpPr>
        <p:spPr>
          <a:xfrm>
            <a:off x="894997" y="2013969"/>
            <a:ext cx="3051236" cy="1588214"/>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Estado de Resultados</a:t>
            </a:r>
            <a:endParaRPr lang="es-EC" sz="1600" dirty="0">
              <a:latin typeface="Raleway" pitchFamily="2" charset="0"/>
            </a:endParaRPr>
          </a:p>
        </p:txBody>
      </p:sp>
      <p:sp>
        <p:nvSpPr>
          <p:cNvPr id="9" name="Rectángulo 8">
            <a:extLst>
              <a:ext uri="{FF2B5EF4-FFF2-40B4-BE49-F238E27FC236}">
                <a16:creationId xmlns:a16="http://schemas.microsoft.com/office/drawing/2014/main" id="{7DF1D733-EF49-BFB6-CC8D-91B3F7144080}"/>
              </a:ext>
            </a:extLst>
          </p:cNvPr>
          <p:cNvSpPr/>
          <p:nvPr/>
        </p:nvSpPr>
        <p:spPr>
          <a:xfrm>
            <a:off x="894997" y="4162356"/>
            <a:ext cx="3051236" cy="61415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Otro resultado integral</a:t>
            </a:r>
            <a:endParaRPr lang="es-EC" sz="1600" dirty="0">
              <a:latin typeface="Raleway" pitchFamily="2" charset="0"/>
            </a:endParaRPr>
          </a:p>
        </p:txBody>
      </p:sp>
      <p:sp>
        <p:nvSpPr>
          <p:cNvPr id="11" name="Rectángulo 10">
            <a:extLst>
              <a:ext uri="{FF2B5EF4-FFF2-40B4-BE49-F238E27FC236}">
                <a16:creationId xmlns:a16="http://schemas.microsoft.com/office/drawing/2014/main" id="{CC1F4197-5661-D274-AE13-DC17E0B93FCE}"/>
              </a:ext>
            </a:extLst>
          </p:cNvPr>
          <p:cNvSpPr/>
          <p:nvPr/>
        </p:nvSpPr>
        <p:spPr>
          <a:xfrm>
            <a:off x="894997" y="5371012"/>
            <a:ext cx="3051236" cy="392479"/>
          </a:xfrm>
          <a:prstGeom prst="rect">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Resultado integral</a:t>
            </a:r>
            <a:endParaRPr lang="es-EC" sz="1600" dirty="0">
              <a:latin typeface="Raleway" pitchFamily="2" charset="0"/>
            </a:endParaRPr>
          </a:p>
        </p:txBody>
      </p:sp>
      <p:sp>
        <p:nvSpPr>
          <p:cNvPr id="13" name="Signo más 12">
            <a:extLst>
              <a:ext uri="{FF2B5EF4-FFF2-40B4-BE49-F238E27FC236}">
                <a16:creationId xmlns:a16="http://schemas.microsoft.com/office/drawing/2014/main" id="{4EF3541D-57C3-FB46-156C-6473913340DB}"/>
              </a:ext>
            </a:extLst>
          </p:cNvPr>
          <p:cNvSpPr/>
          <p:nvPr/>
        </p:nvSpPr>
        <p:spPr>
          <a:xfrm>
            <a:off x="2202873" y="3702311"/>
            <a:ext cx="346364" cy="301494"/>
          </a:xfrm>
          <a:prstGeom prst="mathPlus">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5" name="Es igual a 14">
            <a:extLst>
              <a:ext uri="{FF2B5EF4-FFF2-40B4-BE49-F238E27FC236}">
                <a16:creationId xmlns:a16="http://schemas.microsoft.com/office/drawing/2014/main" id="{BB62FA71-2240-C37C-0F86-FCE166935979}"/>
              </a:ext>
            </a:extLst>
          </p:cNvPr>
          <p:cNvSpPr/>
          <p:nvPr/>
        </p:nvSpPr>
        <p:spPr>
          <a:xfrm>
            <a:off x="2258293" y="4924052"/>
            <a:ext cx="235527" cy="288780"/>
          </a:xfrm>
          <a:prstGeom prst="mathEqual">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solidFill>
                <a:schemeClr val="tx1"/>
              </a:solidFill>
            </a:endParaRPr>
          </a:p>
        </p:txBody>
      </p:sp>
      <p:sp>
        <p:nvSpPr>
          <p:cNvPr id="16" name="Rectángulo 15">
            <a:extLst>
              <a:ext uri="{FF2B5EF4-FFF2-40B4-BE49-F238E27FC236}">
                <a16:creationId xmlns:a16="http://schemas.microsoft.com/office/drawing/2014/main" id="{842FF10D-B52F-D711-2B8D-EAC9F32224CE}"/>
              </a:ext>
            </a:extLst>
          </p:cNvPr>
          <p:cNvSpPr/>
          <p:nvPr/>
        </p:nvSpPr>
        <p:spPr>
          <a:xfrm>
            <a:off x="5741957" y="2013969"/>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Operación</a:t>
            </a:r>
            <a:endParaRPr lang="es-EC" sz="1400" dirty="0">
              <a:solidFill>
                <a:schemeClr val="tx1"/>
              </a:solidFill>
              <a:latin typeface="Raleway" pitchFamily="2" charset="0"/>
            </a:endParaRPr>
          </a:p>
        </p:txBody>
      </p:sp>
      <p:sp>
        <p:nvSpPr>
          <p:cNvPr id="17" name="Rectángulo 16">
            <a:extLst>
              <a:ext uri="{FF2B5EF4-FFF2-40B4-BE49-F238E27FC236}">
                <a16:creationId xmlns:a16="http://schemas.microsoft.com/office/drawing/2014/main" id="{2AED130C-B2AE-5DAA-9562-560894CEC1B3}"/>
              </a:ext>
            </a:extLst>
          </p:cNvPr>
          <p:cNvSpPr/>
          <p:nvPr/>
        </p:nvSpPr>
        <p:spPr>
          <a:xfrm>
            <a:off x="5741957" y="2335056"/>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Inversión</a:t>
            </a:r>
            <a:endParaRPr lang="es-EC" sz="1400" dirty="0">
              <a:solidFill>
                <a:schemeClr val="tx1"/>
              </a:solidFill>
              <a:latin typeface="Raleway" pitchFamily="2" charset="0"/>
            </a:endParaRPr>
          </a:p>
        </p:txBody>
      </p:sp>
      <p:sp>
        <p:nvSpPr>
          <p:cNvPr id="20" name="Rectángulo 19">
            <a:extLst>
              <a:ext uri="{FF2B5EF4-FFF2-40B4-BE49-F238E27FC236}">
                <a16:creationId xmlns:a16="http://schemas.microsoft.com/office/drawing/2014/main" id="{1A905362-AFC7-E22B-DCFE-D6AF4A7518F1}"/>
              </a:ext>
            </a:extLst>
          </p:cNvPr>
          <p:cNvSpPr/>
          <p:nvPr/>
        </p:nvSpPr>
        <p:spPr>
          <a:xfrm>
            <a:off x="5745420" y="2658201"/>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Financiamiento</a:t>
            </a:r>
            <a:endParaRPr lang="es-EC" sz="1400" dirty="0">
              <a:solidFill>
                <a:schemeClr val="tx1"/>
              </a:solidFill>
              <a:latin typeface="Raleway" pitchFamily="2" charset="0"/>
            </a:endParaRPr>
          </a:p>
        </p:txBody>
      </p:sp>
      <p:sp>
        <p:nvSpPr>
          <p:cNvPr id="21" name="Rectángulo 20">
            <a:extLst>
              <a:ext uri="{FF2B5EF4-FFF2-40B4-BE49-F238E27FC236}">
                <a16:creationId xmlns:a16="http://schemas.microsoft.com/office/drawing/2014/main" id="{1A951719-1CC2-223F-4A04-2B7927107E6C}"/>
              </a:ext>
            </a:extLst>
          </p:cNvPr>
          <p:cNvSpPr/>
          <p:nvPr/>
        </p:nvSpPr>
        <p:spPr>
          <a:xfrm>
            <a:off x="5745420" y="2978424"/>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Impuesto a la renta</a:t>
            </a:r>
            <a:endParaRPr lang="es-EC" sz="1400" dirty="0">
              <a:solidFill>
                <a:schemeClr val="tx1"/>
              </a:solidFill>
              <a:latin typeface="Raleway" pitchFamily="2" charset="0"/>
            </a:endParaRPr>
          </a:p>
        </p:txBody>
      </p:sp>
      <p:sp>
        <p:nvSpPr>
          <p:cNvPr id="22" name="Rectángulo 21">
            <a:extLst>
              <a:ext uri="{FF2B5EF4-FFF2-40B4-BE49-F238E27FC236}">
                <a16:creationId xmlns:a16="http://schemas.microsoft.com/office/drawing/2014/main" id="{A5105AF9-9D91-90FE-F1A0-8A2398C38F9A}"/>
              </a:ext>
            </a:extLst>
          </p:cNvPr>
          <p:cNvSpPr/>
          <p:nvPr/>
        </p:nvSpPr>
        <p:spPr>
          <a:xfrm>
            <a:off x="5745420" y="3297081"/>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Operaciones discontinuadas</a:t>
            </a:r>
            <a:endParaRPr lang="es-EC" sz="1400" dirty="0">
              <a:solidFill>
                <a:schemeClr val="tx1"/>
              </a:solidFill>
              <a:latin typeface="Raleway" pitchFamily="2" charset="0"/>
            </a:endParaRPr>
          </a:p>
        </p:txBody>
      </p:sp>
      <p:sp>
        <p:nvSpPr>
          <p:cNvPr id="23" name="Rectángulo 22">
            <a:extLst>
              <a:ext uri="{FF2B5EF4-FFF2-40B4-BE49-F238E27FC236}">
                <a16:creationId xmlns:a16="http://schemas.microsoft.com/office/drawing/2014/main" id="{C22A154F-A972-BD06-EFBE-DFBDD97E0228}"/>
              </a:ext>
            </a:extLst>
          </p:cNvPr>
          <p:cNvSpPr/>
          <p:nvPr/>
        </p:nvSpPr>
        <p:spPr>
          <a:xfrm>
            <a:off x="5745420" y="4141421"/>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000" dirty="0">
                <a:solidFill>
                  <a:schemeClr val="tx1"/>
                </a:solidFill>
                <a:latin typeface="Raleway" pitchFamily="2" charset="0"/>
              </a:rPr>
              <a:t>Partidas que se reclasificaran a resultados</a:t>
            </a:r>
            <a:endParaRPr lang="es-EC" sz="1000" dirty="0">
              <a:solidFill>
                <a:schemeClr val="tx1"/>
              </a:solidFill>
              <a:latin typeface="Raleway" pitchFamily="2" charset="0"/>
            </a:endParaRPr>
          </a:p>
        </p:txBody>
      </p:sp>
      <p:sp>
        <p:nvSpPr>
          <p:cNvPr id="24" name="Rectángulo 23">
            <a:extLst>
              <a:ext uri="{FF2B5EF4-FFF2-40B4-BE49-F238E27FC236}">
                <a16:creationId xmlns:a16="http://schemas.microsoft.com/office/drawing/2014/main" id="{C388FE35-9A2B-608F-CC59-0830FA08991C}"/>
              </a:ext>
            </a:extLst>
          </p:cNvPr>
          <p:cNvSpPr/>
          <p:nvPr/>
        </p:nvSpPr>
        <p:spPr>
          <a:xfrm>
            <a:off x="5741957" y="4449231"/>
            <a:ext cx="3051236" cy="272899"/>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000" dirty="0">
                <a:solidFill>
                  <a:schemeClr val="tx1"/>
                </a:solidFill>
                <a:latin typeface="Raleway" pitchFamily="2" charset="0"/>
              </a:rPr>
              <a:t>Partidas que no se reclasificaran a resultados</a:t>
            </a:r>
            <a:endParaRPr lang="es-EC" sz="1000" dirty="0">
              <a:solidFill>
                <a:schemeClr val="tx1"/>
              </a:solidFill>
              <a:latin typeface="Raleway" pitchFamily="2" charset="0"/>
            </a:endParaRPr>
          </a:p>
        </p:txBody>
      </p:sp>
      <p:sp>
        <p:nvSpPr>
          <p:cNvPr id="25" name="Abrir llave 24">
            <a:extLst>
              <a:ext uri="{FF2B5EF4-FFF2-40B4-BE49-F238E27FC236}">
                <a16:creationId xmlns:a16="http://schemas.microsoft.com/office/drawing/2014/main" id="{ECC297EB-7241-7FAF-80CE-669EF3281A44}"/>
              </a:ext>
            </a:extLst>
          </p:cNvPr>
          <p:cNvSpPr/>
          <p:nvPr/>
        </p:nvSpPr>
        <p:spPr>
          <a:xfrm>
            <a:off x="5162550" y="2013969"/>
            <a:ext cx="361950" cy="155601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26" name="Abrir llave 25">
            <a:extLst>
              <a:ext uri="{FF2B5EF4-FFF2-40B4-BE49-F238E27FC236}">
                <a16:creationId xmlns:a16="http://schemas.microsoft.com/office/drawing/2014/main" id="{B28A1844-F240-7564-8FFF-6C58D6DCAD1E}"/>
              </a:ext>
            </a:extLst>
          </p:cNvPr>
          <p:cNvSpPr/>
          <p:nvPr/>
        </p:nvSpPr>
        <p:spPr>
          <a:xfrm>
            <a:off x="5156979" y="4141421"/>
            <a:ext cx="361950" cy="58070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27" name="Flecha: a la derecha con bandas 26">
            <a:extLst>
              <a:ext uri="{FF2B5EF4-FFF2-40B4-BE49-F238E27FC236}">
                <a16:creationId xmlns:a16="http://schemas.microsoft.com/office/drawing/2014/main" id="{88D67B9A-3430-213A-AF02-397B1CE2757B}"/>
              </a:ext>
            </a:extLst>
          </p:cNvPr>
          <p:cNvSpPr/>
          <p:nvPr/>
        </p:nvSpPr>
        <p:spPr>
          <a:xfrm>
            <a:off x="4355432" y="2419277"/>
            <a:ext cx="685800" cy="793155"/>
          </a:xfrm>
          <a:prstGeom prst="stripedRightArrow">
            <a:avLst/>
          </a:prstGeom>
          <a:solidFill>
            <a:srgbClr val="106066"/>
          </a:solidFill>
          <a:ln>
            <a:solidFill>
              <a:srgbClr val="106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8" name="Flecha: a la derecha con bandas 27">
            <a:extLst>
              <a:ext uri="{FF2B5EF4-FFF2-40B4-BE49-F238E27FC236}">
                <a16:creationId xmlns:a16="http://schemas.microsoft.com/office/drawing/2014/main" id="{49DADC69-8030-E5FA-AA5B-1221B135B5BA}"/>
              </a:ext>
            </a:extLst>
          </p:cNvPr>
          <p:cNvSpPr/>
          <p:nvPr/>
        </p:nvSpPr>
        <p:spPr>
          <a:xfrm>
            <a:off x="4355432" y="4035197"/>
            <a:ext cx="685800" cy="793155"/>
          </a:xfrm>
          <a:prstGeom prst="stripedRightArrow">
            <a:avLst/>
          </a:prstGeom>
          <a:solidFill>
            <a:srgbClr val="106066"/>
          </a:solidFill>
          <a:ln>
            <a:solidFill>
              <a:srgbClr val="106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29" name="CuadroTexto 28">
            <a:extLst>
              <a:ext uri="{FF2B5EF4-FFF2-40B4-BE49-F238E27FC236}">
                <a16:creationId xmlns:a16="http://schemas.microsoft.com/office/drawing/2014/main" id="{01ED4091-92AC-BE09-ADAD-35319F18014A}"/>
              </a:ext>
            </a:extLst>
          </p:cNvPr>
          <p:cNvSpPr txBox="1"/>
          <p:nvPr/>
        </p:nvSpPr>
        <p:spPr>
          <a:xfrm>
            <a:off x="5708503" y="1100899"/>
            <a:ext cx="3084690" cy="307777"/>
          </a:xfrm>
          <a:prstGeom prst="rect">
            <a:avLst/>
          </a:prstGeom>
          <a:solidFill>
            <a:srgbClr val="00B0F0"/>
          </a:solidFill>
        </p:spPr>
        <p:txBody>
          <a:bodyPr wrap="square" rtlCol="0">
            <a:spAutoFit/>
          </a:bodyPr>
          <a:lstStyle/>
          <a:p>
            <a:pPr algn="ctr"/>
            <a:r>
              <a:rPr lang="es-MX" sz="1400" b="1" dirty="0">
                <a:solidFill>
                  <a:schemeClr val="bg1"/>
                </a:solidFill>
                <a:latin typeface="Raleway" pitchFamily="2" charset="0"/>
                <a:cs typeface="Arial" panose="020B0604020202020204" pitchFamily="34" charset="0"/>
              </a:rPr>
              <a:t>Clasificación por secciones</a:t>
            </a:r>
          </a:p>
        </p:txBody>
      </p:sp>
      <p:sp>
        <p:nvSpPr>
          <p:cNvPr id="30" name="Signo más 29">
            <a:extLst>
              <a:ext uri="{FF2B5EF4-FFF2-40B4-BE49-F238E27FC236}">
                <a16:creationId xmlns:a16="http://schemas.microsoft.com/office/drawing/2014/main" id="{349EC665-1E0F-9F7A-D225-BB3F3856B5AE}"/>
              </a:ext>
            </a:extLst>
          </p:cNvPr>
          <p:cNvSpPr/>
          <p:nvPr/>
        </p:nvSpPr>
        <p:spPr>
          <a:xfrm>
            <a:off x="7108537" y="3674200"/>
            <a:ext cx="346364" cy="301494"/>
          </a:xfrm>
          <a:prstGeom prst="mathPlus">
            <a:avLst/>
          </a:prstGeom>
          <a:solidFill>
            <a:srgbClr val="0070C0"/>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1" name="Flecha: a la derecha con bandas 30">
            <a:extLst>
              <a:ext uri="{FF2B5EF4-FFF2-40B4-BE49-F238E27FC236}">
                <a16:creationId xmlns:a16="http://schemas.microsoft.com/office/drawing/2014/main" id="{AD57796E-365B-03C2-914D-094D567416BC}"/>
              </a:ext>
            </a:extLst>
          </p:cNvPr>
          <p:cNvSpPr/>
          <p:nvPr/>
        </p:nvSpPr>
        <p:spPr>
          <a:xfrm>
            <a:off x="9205476" y="2395396"/>
            <a:ext cx="685800" cy="793155"/>
          </a:xfrm>
          <a:prstGeom prst="stripedRightArrow">
            <a:avLst/>
          </a:prstGeom>
          <a:solidFill>
            <a:srgbClr val="106066"/>
          </a:solidFill>
          <a:ln>
            <a:solidFill>
              <a:srgbClr val="106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32" name="CuadroTexto 31">
            <a:extLst>
              <a:ext uri="{FF2B5EF4-FFF2-40B4-BE49-F238E27FC236}">
                <a16:creationId xmlns:a16="http://schemas.microsoft.com/office/drawing/2014/main" id="{E7856EFB-59DC-C2B1-0B6A-95966D9A95C0}"/>
              </a:ext>
            </a:extLst>
          </p:cNvPr>
          <p:cNvSpPr txBox="1"/>
          <p:nvPr/>
        </p:nvSpPr>
        <p:spPr>
          <a:xfrm>
            <a:off x="9891276" y="2646753"/>
            <a:ext cx="1681085" cy="461665"/>
          </a:xfrm>
          <a:prstGeom prst="rect">
            <a:avLst/>
          </a:prstGeom>
          <a:noFill/>
        </p:spPr>
        <p:txBody>
          <a:bodyPr wrap="square" rtlCol="0">
            <a:spAutoFit/>
          </a:bodyPr>
          <a:lstStyle/>
          <a:p>
            <a:pPr algn="ctr"/>
            <a:r>
              <a:rPr lang="es-MX" sz="1200" u="sng" dirty="0">
                <a:latin typeface="Raleway" pitchFamily="2" charset="0"/>
              </a:rPr>
              <a:t>Véase la siguiente página</a:t>
            </a:r>
            <a:endParaRPr lang="es-EC" sz="1200" u="sng" dirty="0">
              <a:latin typeface="Raleway" pitchFamily="2" charset="0"/>
            </a:endParaRPr>
          </a:p>
        </p:txBody>
      </p:sp>
    </p:spTree>
    <p:extLst>
      <p:ext uri="{BB962C8B-B14F-4D97-AF65-F5344CB8AC3E}">
        <p14:creationId xmlns:p14="http://schemas.microsoft.com/office/powerpoint/2010/main" val="17841044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CC933B93-5E41-37F4-74A0-E9FE1C0E987D}"/>
              </a:ext>
            </a:extLst>
          </p:cNvPr>
          <p:cNvSpPr/>
          <p:nvPr/>
        </p:nvSpPr>
        <p:spPr>
          <a:xfrm>
            <a:off x="0" y="0"/>
            <a:ext cx="9528313" cy="635190"/>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573683" y="-45365"/>
            <a:ext cx="635188"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929771" y="6068901"/>
            <a:ext cx="3112971" cy="698061"/>
          </a:xfrm>
          <a:prstGeom prst="rect">
            <a:avLst/>
          </a:prstGeom>
        </p:spPr>
      </p:pic>
      <p:sp>
        <p:nvSpPr>
          <p:cNvPr id="9" name="Rectángulo 8">
            <a:extLst>
              <a:ext uri="{FF2B5EF4-FFF2-40B4-BE49-F238E27FC236}">
                <a16:creationId xmlns:a16="http://schemas.microsoft.com/office/drawing/2014/main" id="{34AD44EE-5B26-D9CD-4CB0-0025614B70DD}"/>
              </a:ext>
            </a:extLst>
          </p:cNvPr>
          <p:cNvSpPr/>
          <p:nvPr/>
        </p:nvSpPr>
        <p:spPr>
          <a:xfrm>
            <a:off x="1063564" y="1330034"/>
            <a:ext cx="3051236" cy="174567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Operacional</a:t>
            </a:r>
            <a:endParaRPr lang="es-EC" sz="1600" dirty="0">
              <a:latin typeface="Raleway" pitchFamily="2" charset="0"/>
            </a:endParaRPr>
          </a:p>
        </p:txBody>
      </p:sp>
      <p:sp>
        <p:nvSpPr>
          <p:cNvPr id="11" name="Rectángulo 10">
            <a:extLst>
              <a:ext uri="{FF2B5EF4-FFF2-40B4-BE49-F238E27FC236}">
                <a16:creationId xmlns:a16="http://schemas.microsoft.com/office/drawing/2014/main" id="{360F98E5-2FD4-6C85-11F6-25C7BC548553}"/>
              </a:ext>
            </a:extLst>
          </p:cNvPr>
          <p:cNvSpPr/>
          <p:nvPr/>
        </p:nvSpPr>
        <p:spPr>
          <a:xfrm>
            <a:off x="1063564" y="3380239"/>
            <a:ext cx="3051236" cy="457468"/>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Inversión</a:t>
            </a:r>
            <a:endParaRPr lang="es-EC" sz="1600" dirty="0">
              <a:latin typeface="Raleway" pitchFamily="2" charset="0"/>
            </a:endParaRPr>
          </a:p>
        </p:txBody>
      </p:sp>
      <p:sp>
        <p:nvSpPr>
          <p:cNvPr id="13" name="Rectángulo 12">
            <a:extLst>
              <a:ext uri="{FF2B5EF4-FFF2-40B4-BE49-F238E27FC236}">
                <a16:creationId xmlns:a16="http://schemas.microsoft.com/office/drawing/2014/main" id="{C2B75B4D-60CA-7B50-AB80-689907A656B1}"/>
              </a:ext>
            </a:extLst>
          </p:cNvPr>
          <p:cNvSpPr/>
          <p:nvPr/>
        </p:nvSpPr>
        <p:spPr>
          <a:xfrm>
            <a:off x="1063564" y="4165674"/>
            <a:ext cx="3051236" cy="635190"/>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Financiamiento</a:t>
            </a:r>
            <a:endParaRPr lang="es-EC" sz="1600" dirty="0">
              <a:latin typeface="Raleway" pitchFamily="2" charset="0"/>
            </a:endParaRPr>
          </a:p>
        </p:txBody>
      </p:sp>
      <p:sp>
        <p:nvSpPr>
          <p:cNvPr id="15" name="Rectángulo 14">
            <a:extLst>
              <a:ext uri="{FF2B5EF4-FFF2-40B4-BE49-F238E27FC236}">
                <a16:creationId xmlns:a16="http://schemas.microsoft.com/office/drawing/2014/main" id="{236BF333-A314-9F4E-D839-3AEC85A14858}"/>
              </a:ext>
            </a:extLst>
          </p:cNvPr>
          <p:cNvSpPr/>
          <p:nvPr/>
        </p:nvSpPr>
        <p:spPr>
          <a:xfrm>
            <a:off x="1063564" y="5159731"/>
            <a:ext cx="3051236" cy="27699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latin typeface="Raleway" pitchFamily="2" charset="0"/>
              </a:rPr>
              <a:t>Impuesto a la Renta</a:t>
            </a:r>
            <a:endParaRPr lang="es-EC" sz="1200" dirty="0">
              <a:solidFill>
                <a:schemeClr val="tx1"/>
              </a:solidFill>
              <a:latin typeface="Raleway" pitchFamily="2" charset="0"/>
            </a:endParaRPr>
          </a:p>
        </p:txBody>
      </p:sp>
      <p:sp>
        <p:nvSpPr>
          <p:cNvPr id="16" name="Rectángulo 15">
            <a:extLst>
              <a:ext uri="{FF2B5EF4-FFF2-40B4-BE49-F238E27FC236}">
                <a16:creationId xmlns:a16="http://schemas.microsoft.com/office/drawing/2014/main" id="{42AE29BA-CFCE-7493-474D-B78AC6DCB1E6}"/>
              </a:ext>
            </a:extLst>
          </p:cNvPr>
          <p:cNvSpPr/>
          <p:nvPr/>
        </p:nvSpPr>
        <p:spPr>
          <a:xfrm>
            <a:off x="1063564" y="5710987"/>
            <a:ext cx="3051236" cy="276999"/>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tx1"/>
                </a:solidFill>
                <a:latin typeface="Raleway" pitchFamily="2" charset="0"/>
              </a:rPr>
              <a:t>Operaciones Discontinuadas</a:t>
            </a:r>
            <a:endParaRPr lang="es-EC" sz="1200" dirty="0">
              <a:solidFill>
                <a:schemeClr val="tx1"/>
              </a:solidFill>
              <a:latin typeface="Raleway" pitchFamily="2" charset="0"/>
            </a:endParaRPr>
          </a:p>
        </p:txBody>
      </p:sp>
      <p:sp>
        <p:nvSpPr>
          <p:cNvPr id="17" name="Rectángulo 16">
            <a:extLst>
              <a:ext uri="{FF2B5EF4-FFF2-40B4-BE49-F238E27FC236}">
                <a16:creationId xmlns:a16="http://schemas.microsoft.com/office/drawing/2014/main" id="{42E740BD-787C-AF1F-9A97-C776F3010735}"/>
              </a:ext>
            </a:extLst>
          </p:cNvPr>
          <p:cNvSpPr/>
          <p:nvPr/>
        </p:nvSpPr>
        <p:spPr>
          <a:xfrm>
            <a:off x="4570382" y="1751458"/>
            <a:ext cx="4588133" cy="260117"/>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chemeClr val="tx1"/>
                </a:solidFill>
                <a:latin typeface="Raleway" pitchFamily="2" charset="0"/>
              </a:rPr>
              <a:t>Utilidad bruta</a:t>
            </a:r>
            <a:endParaRPr lang="es-EC" sz="1200" b="1" dirty="0">
              <a:solidFill>
                <a:schemeClr val="tx1"/>
              </a:solidFill>
              <a:latin typeface="Raleway" pitchFamily="2" charset="0"/>
            </a:endParaRPr>
          </a:p>
        </p:txBody>
      </p:sp>
      <p:sp>
        <p:nvSpPr>
          <p:cNvPr id="19" name="Rectángulo 18">
            <a:extLst>
              <a:ext uri="{FF2B5EF4-FFF2-40B4-BE49-F238E27FC236}">
                <a16:creationId xmlns:a16="http://schemas.microsoft.com/office/drawing/2014/main" id="{ECDD266C-B4E0-C429-4284-1C3FAA773BB3}"/>
              </a:ext>
            </a:extLst>
          </p:cNvPr>
          <p:cNvSpPr/>
          <p:nvPr/>
        </p:nvSpPr>
        <p:spPr>
          <a:xfrm>
            <a:off x="4570382" y="1330034"/>
            <a:ext cx="3051236" cy="42057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dirty="0">
                <a:solidFill>
                  <a:schemeClr val="tx1"/>
                </a:solidFill>
                <a:latin typeface="Raleway" pitchFamily="2" charset="0"/>
              </a:rPr>
              <a:t>Ingresos de actividades ordinarias</a:t>
            </a:r>
          </a:p>
          <a:p>
            <a:r>
              <a:rPr lang="es-EC" sz="1200" dirty="0">
                <a:solidFill>
                  <a:schemeClr val="tx1"/>
                </a:solidFill>
                <a:latin typeface="Raleway" pitchFamily="2" charset="0"/>
              </a:rPr>
              <a:t>(-) Costos de ventas</a:t>
            </a:r>
          </a:p>
        </p:txBody>
      </p:sp>
      <p:sp>
        <p:nvSpPr>
          <p:cNvPr id="20" name="Rectángulo 19">
            <a:extLst>
              <a:ext uri="{FF2B5EF4-FFF2-40B4-BE49-F238E27FC236}">
                <a16:creationId xmlns:a16="http://schemas.microsoft.com/office/drawing/2014/main" id="{15653F0B-8EB0-0FA9-BF5D-5F14E49269E7}"/>
              </a:ext>
            </a:extLst>
          </p:cNvPr>
          <p:cNvSpPr/>
          <p:nvPr/>
        </p:nvSpPr>
        <p:spPr>
          <a:xfrm>
            <a:off x="4570382" y="1976790"/>
            <a:ext cx="3051236" cy="116353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dirty="0">
                <a:solidFill>
                  <a:schemeClr val="tx1"/>
                </a:solidFill>
                <a:latin typeface="Raleway" pitchFamily="2" charset="0"/>
              </a:rPr>
              <a:t>(+) Otros ingresos operacionales</a:t>
            </a:r>
          </a:p>
          <a:p>
            <a:r>
              <a:rPr lang="es-MX" sz="1200" dirty="0">
                <a:solidFill>
                  <a:schemeClr val="tx1"/>
                </a:solidFill>
                <a:latin typeface="Raleway" pitchFamily="2" charset="0"/>
              </a:rPr>
              <a:t>(-) Gastos de ventas</a:t>
            </a:r>
          </a:p>
          <a:p>
            <a:r>
              <a:rPr lang="es-MX" sz="1200" dirty="0">
                <a:solidFill>
                  <a:schemeClr val="tx1"/>
                </a:solidFill>
                <a:latin typeface="Raleway" pitchFamily="2" charset="0"/>
              </a:rPr>
              <a:t>(-) Gastos de investigación y desarrollo</a:t>
            </a:r>
          </a:p>
          <a:p>
            <a:r>
              <a:rPr lang="es-MX" sz="1200" dirty="0">
                <a:solidFill>
                  <a:schemeClr val="tx1"/>
                </a:solidFill>
                <a:latin typeface="Raleway" pitchFamily="2" charset="0"/>
              </a:rPr>
              <a:t>(-) Gastos generales y administrativos</a:t>
            </a:r>
          </a:p>
          <a:p>
            <a:r>
              <a:rPr lang="es-MX" sz="1200" dirty="0">
                <a:solidFill>
                  <a:schemeClr val="tx1"/>
                </a:solidFill>
                <a:latin typeface="Raleway" pitchFamily="2" charset="0"/>
              </a:rPr>
              <a:t>(-) Perdida por deterioro de </a:t>
            </a:r>
            <a:r>
              <a:rPr lang="es-MX" sz="1200" dirty="0" err="1">
                <a:solidFill>
                  <a:schemeClr val="tx1"/>
                </a:solidFill>
                <a:latin typeface="Raleway" pitchFamily="2" charset="0"/>
              </a:rPr>
              <a:t>Godwill</a:t>
            </a:r>
            <a:endParaRPr lang="es-MX" sz="1200" dirty="0">
              <a:solidFill>
                <a:schemeClr val="tx1"/>
              </a:solidFill>
              <a:latin typeface="Raleway" pitchFamily="2" charset="0"/>
            </a:endParaRPr>
          </a:p>
          <a:p>
            <a:r>
              <a:rPr lang="es-MX" sz="1200" dirty="0">
                <a:solidFill>
                  <a:schemeClr val="tx1"/>
                </a:solidFill>
                <a:latin typeface="Raleway" pitchFamily="2" charset="0"/>
              </a:rPr>
              <a:t>(-) Otros gastos operacionales</a:t>
            </a:r>
          </a:p>
        </p:txBody>
      </p:sp>
      <p:sp>
        <p:nvSpPr>
          <p:cNvPr id="21" name="Rectángulo 20">
            <a:extLst>
              <a:ext uri="{FF2B5EF4-FFF2-40B4-BE49-F238E27FC236}">
                <a16:creationId xmlns:a16="http://schemas.microsoft.com/office/drawing/2014/main" id="{D9EEE19A-5EA0-1D8B-888F-62812B1D874D}"/>
              </a:ext>
            </a:extLst>
          </p:cNvPr>
          <p:cNvSpPr/>
          <p:nvPr/>
        </p:nvSpPr>
        <p:spPr>
          <a:xfrm>
            <a:off x="4570381" y="3146811"/>
            <a:ext cx="4573617" cy="273147"/>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chemeClr val="tx1"/>
                </a:solidFill>
                <a:latin typeface="Raleway" pitchFamily="2" charset="0"/>
              </a:rPr>
              <a:t>Utilidad operacional</a:t>
            </a:r>
            <a:endParaRPr lang="es-EC" sz="1200" b="1" dirty="0">
              <a:solidFill>
                <a:schemeClr val="tx1"/>
              </a:solidFill>
              <a:latin typeface="Raleway" pitchFamily="2" charset="0"/>
            </a:endParaRPr>
          </a:p>
        </p:txBody>
      </p:sp>
      <p:sp>
        <p:nvSpPr>
          <p:cNvPr id="22" name="Rectángulo 21">
            <a:extLst>
              <a:ext uri="{FF2B5EF4-FFF2-40B4-BE49-F238E27FC236}">
                <a16:creationId xmlns:a16="http://schemas.microsoft.com/office/drawing/2014/main" id="{C671BD11-9458-0A99-047C-AC2B832DC352}"/>
              </a:ext>
            </a:extLst>
          </p:cNvPr>
          <p:cNvSpPr/>
          <p:nvPr/>
        </p:nvSpPr>
        <p:spPr>
          <a:xfrm>
            <a:off x="4570382" y="3438042"/>
            <a:ext cx="3051236" cy="39966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dirty="0">
                <a:solidFill>
                  <a:schemeClr val="tx1"/>
                </a:solidFill>
                <a:latin typeface="Raleway" pitchFamily="2" charset="0"/>
              </a:rPr>
              <a:t>(+/-) Ganancia o Pérdida por Inversiones en Asociadas y Negocios Conjuntos</a:t>
            </a:r>
          </a:p>
        </p:txBody>
      </p:sp>
      <p:sp>
        <p:nvSpPr>
          <p:cNvPr id="23" name="Rectángulo 22">
            <a:extLst>
              <a:ext uri="{FF2B5EF4-FFF2-40B4-BE49-F238E27FC236}">
                <a16:creationId xmlns:a16="http://schemas.microsoft.com/office/drawing/2014/main" id="{C530C56B-D35B-7C27-EEB6-A6D7AFE6EB78}"/>
              </a:ext>
            </a:extLst>
          </p:cNvPr>
          <p:cNvSpPr/>
          <p:nvPr/>
        </p:nvSpPr>
        <p:spPr>
          <a:xfrm>
            <a:off x="4570381" y="3876866"/>
            <a:ext cx="4573617" cy="282960"/>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chemeClr val="tx1"/>
                </a:solidFill>
                <a:latin typeface="Raleway" pitchFamily="2" charset="0"/>
              </a:rPr>
              <a:t>Utilidad antes de Financiamiento e Impuestos</a:t>
            </a:r>
            <a:endParaRPr lang="es-EC" sz="1200" b="1" dirty="0">
              <a:solidFill>
                <a:schemeClr val="tx1"/>
              </a:solidFill>
              <a:latin typeface="Raleway" pitchFamily="2" charset="0"/>
            </a:endParaRPr>
          </a:p>
        </p:txBody>
      </p:sp>
      <p:sp>
        <p:nvSpPr>
          <p:cNvPr id="24" name="Rectángulo 23">
            <a:extLst>
              <a:ext uri="{FF2B5EF4-FFF2-40B4-BE49-F238E27FC236}">
                <a16:creationId xmlns:a16="http://schemas.microsoft.com/office/drawing/2014/main" id="{92334B39-A153-B161-906C-808E7EB5C9EF}"/>
              </a:ext>
            </a:extLst>
          </p:cNvPr>
          <p:cNvSpPr/>
          <p:nvPr/>
        </p:nvSpPr>
        <p:spPr>
          <a:xfrm>
            <a:off x="4570381" y="4197666"/>
            <a:ext cx="3934989" cy="57950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dirty="0">
                <a:solidFill>
                  <a:schemeClr val="tx1"/>
                </a:solidFill>
                <a:latin typeface="Raleway" pitchFamily="2" charset="0"/>
              </a:rPr>
              <a:t>(-) Interés por préstamos bancarios</a:t>
            </a:r>
          </a:p>
          <a:p>
            <a:r>
              <a:rPr lang="es-MX" sz="1200" dirty="0">
                <a:solidFill>
                  <a:schemeClr val="tx1"/>
                </a:solidFill>
                <a:latin typeface="Raleway" pitchFamily="2" charset="0"/>
              </a:rPr>
              <a:t>(-) Interés por pasivo por arrendamiento</a:t>
            </a:r>
          </a:p>
          <a:p>
            <a:r>
              <a:rPr lang="es-MX" sz="1200" dirty="0">
                <a:solidFill>
                  <a:schemeClr val="tx1"/>
                </a:solidFill>
                <a:latin typeface="Raleway" pitchFamily="2" charset="0"/>
              </a:rPr>
              <a:t>(-) Interés por beneficios </a:t>
            </a:r>
            <a:r>
              <a:rPr lang="es-MX" sz="1200" dirty="0" err="1">
                <a:solidFill>
                  <a:schemeClr val="tx1"/>
                </a:solidFill>
                <a:latin typeface="Raleway" pitchFamily="2" charset="0"/>
              </a:rPr>
              <a:t>post-empleo</a:t>
            </a:r>
            <a:r>
              <a:rPr lang="es-MX" sz="1200" dirty="0">
                <a:solidFill>
                  <a:schemeClr val="tx1"/>
                </a:solidFill>
                <a:latin typeface="Raleway" pitchFamily="2" charset="0"/>
              </a:rPr>
              <a:t> y provisiones</a:t>
            </a:r>
          </a:p>
        </p:txBody>
      </p:sp>
      <p:sp>
        <p:nvSpPr>
          <p:cNvPr id="25" name="Rectángulo 24">
            <a:extLst>
              <a:ext uri="{FF2B5EF4-FFF2-40B4-BE49-F238E27FC236}">
                <a16:creationId xmlns:a16="http://schemas.microsoft.com/office/drawing/2014/main" id="{7067FDE7-07C8-5624-CE07-854E92B23A71}"/>
              </a:ext>
            </a:extLst>
          </p:cNvPr>
          <p:cNvSpPr/>
          <p:nvPr/>
        </p:nvSpPr>
        <p:spPr>
          <a:xfrm>
            <a:off x="4555866" y="4813653"/>
            <a:ext cx="4588133" cy="297675"/>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chemeClr val="tx1"/>
                </a:solidFill>
                <a:latin typeface="Raleway" pitchFamily="2" charset="0"/>
              </a:rPr>
              <a:t>Utilidad antes de Impuesto a la Renta</a:t>
            </a:r>
            <a:endParaRPr lang="es-EC" sz="1200" b="1" dirty="0">
              <a:solidFill>
                <a:schemeClr val="tx1"/>
              </a:solidFill>
              <a:latin typeface="Raleway" pitchFamily="2" charset="0"/>
            </a:endParaRPr>
          </a:p>
        </p:txBody>
      </p:sp>
      <p:sp>
        <p:nvSpPr>
          <p:cNvPr id="26" name="Rectángulo 25">
            <a:extLst>
              <a:ext uri="{FF2B5EF4-FFF2-40B4-BE49-F238E27FC236}">
                <a16:creationId xmlns:a16="http://schemas.microsoft.com/office/drawing/2014/main" id="{EF544D56-134A-FF45-0569-A59C42FB5A4C}"/>
              </a:ext>
            </a:extLst>
          </p:cNvPr>
          <p:cNvSpPr/>
          <p:nvPr/>
        </p:nvSpPr>
        <p:spPr>
          <a:xfrm>
            <a:off x="4528157" y="5111329"/>
            <a:ext cx="5125162" cy="26011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dirty="0">
                <a:solidFill>
                  <a:schemeClr val="tx1"/>
                </a:solidFill>
                <a:latin typeface="Raleway" pitchFamily="2" charset="0"/>
              </a:rPr>
              <a:t>(+/-) Gasto e Ingreso por Impuesto a la Renta Corriente y Diferido</a:t>
            </a:r>
          </a:p>
        </p:txBody>
      </p:sp>
      <p:sp>
        <p:nvSpPr>
          <p:cNvPr id="3" name="Rectángulo 2">
            <a:extLst>
              <a:ext uri="{FF2B5EF4-FFF2-40B4-BE49-F238E27FC236}">
                <a16:creationId xmlns:a16="http://schemas.microsoft.com/office/drawing/2014/main" id="{EAC095F3-DDB7-44EB-AF01-8650B4FCB3F2}"/>
              </a:ext>
            </a:extLst>
          </p:cNvPr>
          <p:cNvSpPr/>
          <p:nvPr/>
        </p:nvSpPr>
        <p:spPr>
          <a:xfrm>
            <a:off x="4542011" y="5409406"/>
            <a:ext cx="4601988" cy="282960"/>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chemeClr val="tx1"/>
                </a:solidFill>
                <a:latin typeface="Raleway" pitchFamily="2" charset="0"/>
              </a:rPr>
              <a:t>Utilidad de las operaciones continuadas</a:t>
            </a:r>
            <a:endParaRPr lang="es-EC" sz="1200" b="1" dirty="0">
              <a:solidFill>
                <a:schemeClr val="tx1"/>
              </a:solidFill>
              <a:latin typeface="Raleway" pitchFamily="2" charset="0"/>
            </a:endParaRPr>
          </a:p>
        </p:txBody>
      </p:sp>
      <p:sp>
        <p:nvSpPr>
          <p:cNvPr id="4" name="Rectángulo 3">
            <a:extLst>
              <a:ext uri="{FF2B5EF4-FFF2-40B4-BE49-F238E27FC236}">
                <a16:creationId xmlns:a16="http://schemas.microsoft.com/office/drawing/2014/main" id="{C0E3FDD3-93ED-134E-A5E1-95E6D8DD7573}"/>
              </a:ext>
            </a:extLst>
          </p:cNvPr>
          <p:cNvSpPr/>
          <p:nvPr/>
        </p:nvSpPr>
        <p:spPr>
          <a:xfrm>
            <a:off x="4528157" y="5721812"/>
            <a:ext cx="5125162" cy="26011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dirty="0">
                <a:solidFill>
                  <a:schemeClr val="tx1"/>
                </a:solidFill>
                <a:latin typeface="Raleway" pitchFamily="2" charset="0"/>
              </a:rPr>
              <a:t>(-) Pérdida por operaciones discontinuadas</a:t>
            </a:r>
          </a:p>
        </p:txBody>
      </p:sp>
      <p:sp>
        <p:nvSpPr>
          <p:cNvPr id="10" name="Rectángulo 9">
            <a:extLst>
              <a:ext uri="{FF2B5EF4-FFF2-40B4-BE49-F238E27FC236}">
                <a16:creationId xmlns:a16="http://schemas.microsoft.com/office/drawing/2014/main" id="{FC5273DF-D82C-30FF-0631-23D0E1245FAA}"/>
              </a:ext>
            </a:extLst>
          </p:cNvPr>
          <p:cNvSpPr/>
          <p:nvPr/>
        </p:nvSpPr>
        <p:spPr>
          <a:xfrm>
            <a:off x="4528157" y="5997679"/>
            <a:ext cx="4615842" cy="282960"/>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chemeClr val="tx1"/>
                </a:solidFill>
                <a:latin typeface="Raleway" pitchFamily="2" charset="0"/>
              </a:rPr>
              <a:t>Utilidad neta</a:t>
            </a:r>
            <a:endParaRPr lang="es-EC" sz="1200" b="1" dirty="0">
              <a:solidFill>
                <a:schemeClr val="tx1"/>
              </a:solidFill>
              <a:latin typeface="Raleway" pitchFamily="2" charset="0"/>
            </a:endParaRPr>
          </a:p>
        </p:txBody>
      </p:sp>
      <p:sp>
        <p:nvSpPr>
          <p:cNvPr id="14" name="CuadroTexto 13">
            <a:extLst>
              <a:ext uri="{FF2B5EF4-FFF2-40B4-BE49-F238E27FC236}">
                <a16:creationId xmlns:a16="http://schemas.microsoft.com/office/drawing/2014/main" id="{6F6A373E-EAB5-A565-36CE-E2064BD43646}"/>
              </a:ext>
            </a:extLst>
          </p:cNvPr>
          <p:cNvSpPr txBox="1"/>
          <p:nvPr/>
        </p:nvSpPr>
        <p:spPr>
          <a:xfrm>
            <a:off x="1192671" y="792396"/>
            <a:ext cx="2922129" cy="369332"/>
          </a:xfrm>
          <a:prstGeom prst="rect">
            <a:avLst/>
          </a:prstGeom>
          <a:noFill/>
        </p:spPr>
        <p:txBody>
          <a:bodyPr wrap="square" rtlCol="0">
            <a:spAutoFit/>
          </a:bodyPr>
          <a:lstStyle/>
          <a:p>
            <a:r>
              <a:rPr lang="es-ES" b="1" dirty="0">
                <a:latin typeface="Raleway" pitchFamily="2" charset="0"/>
                <a:cs typeface="Arial" panose="020B0604020202020204" pitchFamily="34" charset="0"/>
              </a:rPr>
              <a:t>Categoría</a:t>
            </a:r>
            <a:endParaRPr lang="es-EC" sz="1400" b="1" dirty="0">
              <a:latin typeface="Raleway" pitchFamily="2" charset="0"/>
              <a:cs typeface="Arial" panose="020B0604020202020204" pitchFamily="34" charset="0"/>
            </a:endParaRPr>
          </a:p>
        </p:txBody>
      </p:sp>
      <p:sp>
        <p:nvSpPr>
          <p:cNvPr id="18" name="CuadroTexto 17">
            <a:extLst>
              <a:ext uri="{FF2B5EF4-FFF2-40B4-BE49-F238E27FC236}">
                <a16:creationId xmlns:a16="http://schemas.microsoft.com/office/drawing/2014/main" id="{0F401C1D-7B2B-2823-D1A2-2BE5F9E56636}"/>
              </a:ext>
            </a:extLst>
          </p:cNvPr>
          <p:cNvSpPr txBox="1"/>
          <p:nvPr/>
        </p:nvSpPr>
        <p:spPr>
          <a:xfrm>
            <a:off x="4644897" y="814508"/>
            <a:ext cx="2922129" cy="369332"/>
          </a:xfrm>
          <a:prstGeom prst="rect">
            <a:avLst/>
          </a:prstGeom>
          <a:noFill/>
        </p:spPr>
        <p:txBody>
          <a:bodyPr wrap="square" rtlCol="0">
            <a:spAutoFit/>
          </a:bodyPr>
          <a:lstStyle/>
          <a:p>
            <a:r>
              <a:rPr lang="es-ES" b="1" dirty="0">
                <a:latin typeface="Raleway" pitchFamily="2" charset="0"/>
                <a:cs typeface="Arial" panose="020B0604020202020204" pitchFamily="34" charset="0"/>
              </a:rPr>
              <a:t>Estado de Resultados</a:t>
            </a:r>
            <a:endParaRPr lang="es-EC" sz="1400" b="1" dirty="0">
              <a:latin typeface="Raleway" pitchFamily="2" charset="0"/>
              <a:cs typeface="Arial" panose="020B0604020202020204" pitchFamily="34" charset="0"/>
            </a:endParaRPr>
          </a:p>
        </p:txBody>
      </p:sp>
      <p:sp>
        <p:nvSpPr>
          <p:cNvPr id="30" name="CuadroTexto 29">
            <a:extLst>
              <a:ext uri="{FF2B5EF4-FFF2-40B4-BE49-F238E27FC236}">
                <a16:creationId xmlns:a16="http://schemas.microsoft.com/office/drawing/2014/main" id="{73B4E94D-18FD-E8F3-5528-314C402E0E71}"/>
              </a:ext>
            </a:extLst>
          </p:cNvPr>
          <p:cNvSpPr txBox="1"/>
          <p:nvPr/>
        </p:nvSpPr>
        <p:spPr>
          <a:xfrm>
            <a:off x="1063564" y="6417931"/>
            <a:ext cx="2282469" cy="276999"/>
          </a:xfrm>
          <a:prstGeom prst="rect">
            <a:avLst/>
          </a:prstGeom>
          <a:noFill/>
        </p:spPr>
        <p:txBody>
          <a:bodyPr wrap="square">
            <a:spAutoFit/>
          </a:bodyPr>
          <a:lstStyle/>
          <a:p>
            <a:r>
              <a:rPr lang="en-US" sz="1200" b="1" dirty="0">
                <a:latin typeface="Raleway" pitchFamily="2" charset="0"/>
              </a:rPr>
              <a:t>Fuente: </a:t>
            </a:r>
            <a:r>
              <a:rPr lang="en-US" sz="1200" dirty="0">
                <a:latin typeface="Raleway" pitchFamily="2" charset="0"/>
              </a:rPr>
              <a:t>Project Summary</a:t>
            </a:r>
            <a:endParaRPr lang="es-EC" sz="1200" dirty="0">
              <a:latin typeface="Raleway" pitchFamily="2" charset="0"/>
            </a:endParaRPr>
          </a:p>
        </p:txBody>
      </p:sp>
      <p:sp>
        <p:nvSpPr>
          <p:cNvPr id="5" name="Rectángulo 4">
            <a:extLst>
              <a:ext uri="{FF2B5EF4-FFF2-40B4-BE49-F238E27FC236}">
                <a16:creationId xmlns:a16="http://schemas.microsoft.com/office/drawing/2014/main" id="{E4AB1C7B-2414-D19B-D14E-11A0580CF266}"/>
              </a:ext>
            </a:extLst>
          </p:cNvPr>
          <p:cNvSpPr/>
          <p:nvPr/>
        </p:nvSpPr>
        <p:spPr>
          <a:xfrm>
            <a:off x="9140764" y="3089758"/>
            <a:ext cx="3051236" cy="42057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rgbClr val="FF0000"/>
                </a:solidFill>
                <a:latin typeface="Raleway" pitchFamily="2" charset="0"/>
              </a:rPr>
              <a:t>New Subtotal</a:t>
            </a:r>
            <a:endParaRPr lang="es-EC" sz="1200" b="1" dirty="0">
              <a:solidFill>
                <a:srgbClr val="FF0000"/>
              </a:solidFill>
              <a:latin typeface="Raleway" pitchFamily="2" charset="0"/>
            </a:endParaRPr>
          </a:p>
        </p:txBody>
      </p:sp>
      <p:sp>
        <p:nvSpPr>
          <p:cNvPr id="8" name="Rectángulo 7">
            <a:extLst>
              <a:ext uri="{FF2B5EF4-FFF2-40B4-BE49-F238E27FC236}">
                <a16:creationId xmlns:a16="http://schemas.microsoft.com/office/drawing/2014/main" id="{09441152-BFFB-97DB-29C4-05F61DEC959B}"/>
              </a:ext>
            </a:extLst>
          </p:cNvPr>
          <p:cNvSpPr/>
          <p:nvPr/>
        </p:nvSpPr>
        <p:spPr>
          <a:xfrm>
            <a:off x="9140764" y="3808059"/>
            <a:ext cx="3051236" cy="42057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MX" sz="1200" b="1" dirty="0">
                <a:solidFill>
                  <a:srgbClr val="FF0000"/>
                </a:solidFill>
                <a:latin typeface="Raleway" pitchFamily="2" charset="0"/>
              </a:rPr>
              <a:t>New Subtotal</a:t>
            </a:r>
            <a:endParaRPr lang="es-EC" sz="1200" b="1" dirty="0">
              <a:solidFill>
                <a:srgbClr val="FF0000"/>
              </a:solidFill>
              <a:latin typeface="Raleway" pitchFamily="2" charset="0"/>
            </a:endParaRPr>
          </a:p>
        </p:txBody>
      </p:sp>
    </p:spTree>
    <p:extLst>
      <p:ext uri="{BB962C8B-B14F-4D97-AF65-F5344CB8AC3E}">
        <p14:creationId xmlns:p14="http://schemas.microsoft.com/office/powerpoint/2010/main" val="3549801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¿Cómo se clasifican las transacciones?</a:t>
            </a:r>
          </a:p>
        </p:txBody>
      </p:sp>
      <p:sp>
        <p:nvSpPr>
          <p:cNvPr id="18" name="CuadroTexto 17">
            <a:extLst>
              <a:ext uri="{FF2B5EF4-FFF2-40B4-BE49-F238E27FC236}">
                <a16:creationId xmlns:a16="http://schemas.microsoft.com/office/drawing/2014/main" id="{1836D4CC-5F3E-8918-66F5-E6C6E421A736}"/>
              </a:ext>
            </a:extLst>
          </p:cNvPr>
          <p:cNvSpPr txBox="1"/>
          <p:nvPr/>
        </p:nvSpPr>
        <p:spPr>
          <a:xfrm>
            <a:off x="869817" y="2139388"/>
            <a:ext cx="5226183" cy="2693045"/>
          </a:xfrm>
          <a:prstGeom prst="rect">
            <a:avLst/>
          </a:prstGeom>
          <a:noFill/>
        </p:spPr>
        <p:txBody>
          <a:bodyPr wrap="square" rtlCol="0">
            <a:spAutoFit/>
          </a:bodyPr>
          <a:lstStyle/>
          <a:p>
            <a:r>
              <a:rPr lang="es-MX" sz="1300" b="1" dirty="0">
                <a:latin typeface="Raleway" pitchFamily="2" charset="0"/>
              </a:rPr>
              <a:t>Operación:</a:t>
            </a:r>
          </a:p>
          <a:p>
            <a:endParaRPr lang="es-MX" sz="1300" dirty="0">
              <a:latin typeface="Raleway" pitchFamily="2" charset="0"/>
            </a:endParaRPr>
          </a:p>
          <a:p>
            <a:r>
              <a:rPr lang="es-MX" sz="1300" dirty="0">
                <a:latin typeface="Raleway" pitchFamily="2" charset="0"/>
              </a:rPr>
              <a:t>Una  entidad  clasificará  en  la  categoría  operativa  todos  los  ingresos  y  gastos incluidos  en  el  estado  de  resultados  que  no  están  clasificados  en:</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la  categoría  de  inversión</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la  categoría  de  financiación</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la  categoría  de  impuestos  sobre  la  renta</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la  categoría  de  operaciones  discontinuadas</a:t>
            </a:r>
          </a:p>
        </p:txBody>
      </p:sp>
      <p:sp>
        <p:nvSpPr>
          <p:cNvPr id="3" name="CuadroTexto 2">
            <a:extLst>
              <a:ext uri="{FF2B5EF4-FFF2-40B4-BE49-F238E27FC236}">
                <a16:creationId xmlns:a16="http://schemas.microsoft.com/office/drawing/2014/main" id="{CAA112F8-A9B7-6F8C-2923-026318A9AE17}"/>
              </a:ext>
            </a:extLst>
          </p:cNvPr>
          <p:cNvSpPr txBox="1"/>
          <p:nvPr/>
        </p:nvSpPr>
        <p:spPr>
          <a:xfrm>
            <a:off x="6461211" y="2139388"/>
            <a:ext cx="5226183" cy="2693045"/>
          </a:xfrm>
          <a:prstGeom prst="rect">
            <a:avLst/>
          </a:prstGeom>
          <a:noFill/>
        </p:spPr>
        <p:txBody>
          <a:bodyPr wrap="square" rtlCol="0">
            <a:spAutoFit/>
          </a:bodyPr>
          <a:lstStyle/>
          <a:p>
            <a:r>
              <a:rPr lang="es-MX" sz="1300" b="1" dirty="0">
                <a:latin typeface="Raleway" pitchFamily="2" charset="0"/>
              </a:rPr>
              <a:t>Inversión:</a:t>
            </a:r>
          </a:p>
          <a:p>
            <a:endParaRPr lang="es-MX" sz="1300" dirty="0">
              <a:latin typeface="Raleway" pitchFamily="2" charset="0"/>
            </a:endParaRPr>
          </a:p>
          <a:p>
            <a:r>
              <a:rPr lang="es-MX" sz="1300" dirty="0">
                <a:latin typeface="Raleway" pitchFamily="2" charset="0"/>
              </a:rPr>
              <a:t>Una  entidad  clasificará  en  la  categoría  de  inversión</a:t>
            </a:r>
          </a:p>
          <a:p>
            <a:r>
              <a:rPr lang="es-MX" sz="1300" dirty="0">
                <a:latin typeface="Raleway" pitchFamily="2" charset="0"/>
              </a:rPr>
              <a:t> ingresos  y  gastos  de:</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Inversiones  en  asociadas,  negocios  conjuntos  y  no  consolidadas subsidiarias</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Efectivo  y  equivalentes  de  efectivo</a:t>
            </a:r>
          </a:p>
          <a:p>
            <a:pPr marL="285750" indent="-285750">
              <a:buFont typeface="Arial" panose="020B0604020202020204" pitchFamily="34" charset="0"/>
              <a:buChar char="•"/>
            </a:pPr>
            <a:endParaRPr lang="es-MX" sz="1300" dirty="0">
              <a:latin typeface="Raleway" pitchFamily="2" charset="0"/>
            </a:endParaRPr>
          </a:p>
          <a:p>
            <a:pPr marL="285750" indent="-285750">
              <a:buFont typeface="Arial" panose="020B0604020202020204" pitchFamily="34" charset="0"/>
              <a:buChar char="•"/>
            </a:pPr>
            <a:r>
              <a:rPr lang="es-MX" sz="1300" dirty="0">
                <a:latin typeface="Raleway" pitchFamily="2" charset="0"/>
              </a:rPr>
              <a:t>Otros  activos  si  generan  un  rendimiento  de  forma  individual  y  en  gran  medida  independiente   de  los  otros  recursos  de  la  entidad</a:t>
            </a:r>
          </a:p>
        </p:txBody>
      </p:sp>
    </p:spTree>
    <p:extLst>
      <p:ext uri="{BB962C8B-B14F-4D97-AF65-F5344CB8AC3E}">
        <p14:creationId xmlns:p14="http://schemas.microsoft.com/office/powerpoint/2010/main" val="3570706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¿Cómo se clasifican las transacciones?</a:t>
            </a:r>
          </a:p>
        </p:txBody>
      </p:sp>
      <p:sp>
        <p:nvSpPr>
          <p:cNvPr id="18" name="CuadroTexto 17">
            <a:extLst>
              <a:ext uri="{FF2B5EF4-FFF2-40B4-BE49-F238E27FC236}">
                <a16:creationId xmlns:a16="http://schemas.microsoft.com/office/drawing/2014/main" id="{1836D4CC-5F3E-8918-66F5-E6C6E421A736}"/>
              </a:ext>
            </a:extLst>
          </p:cNvPr>
          <p:cNvSpPr txBox="1"/>
          <p:nvPr/>
        </p:nvSpPr>
        <p:spPr>
          <a:xfrm>
            <a:off x="869817" y="2139388"/>
            <a:ext cx="5226183" cy="2492990"/>
          </a:xfrm>
          <a:prstGeom prst="rect">
            <a:avLst/>
          </a:prstGeom>
          <a:noFill/>
        </p:spPr>
        <p:txBody>
          <a:bodyPr wrap="square" rtlCol="0">
            <a:spAutoFit/>
          </a:bodyPr>
          <a:lstStyle/>
          <a:p>
            <a:pPr algn="just"/>
            <a:r>
              <a:rPr lang="es-MX" sz="1300" b="1" dirty="0">
                <a:latin typeface="Raleway" pitchFamily="2" charset="0"/>
              </a:rPr>
              <a:t>Financiación:</a:t>
            </a:r>
          </a:p>
          <a:p>
            <a:pPr algn="just"/>
            <a:endParaRPr lang="es-MX" sz="1300" dirty="0">
              <a:latin typeface="Raleway" pitchFamily="2" charset="0"/>
            </a:endParaRPr>
          </a:p>
          <a:p>
            <a:pPr algn="just"/>
            <a:r>
              <a:rPr lang="es-MX" sz="1300" dirty="0">
                <a:latin typeface="Raleway" pitchFamily="2" charset="0"/>
              </a:rPr>
              <a:t>Para  determinar  qué  ingresos  y  gastos  clasificar  en  la  categoría  de  financiamiento,  una  entidad  </a:t>
            </a:r>
          </a:p>
          <a:p>
            <a:pPr algn="just"/>
            <a:r>
              <a:rPr lang="es-MX" sz="1300" dirty="0">
                <a:latin typeface="Raleway" pitchFamily="2" charset="0"/>
              </a:rPr>
              <a:t>distinguirá  entre:</a:t>
            </a:r>
          </a:p>
          <a:p>
            <a:pPr algn="just"/>
            <a:endParaRPr lang="es-MX" sz="1300" dirty="0">
              <a:latin typeface="Raleway" pitchFamily="2" charset="0"/>
            </a:endParaRPr>
          </a:p>
          <a:p>
            <a:pPr marL="285750" indent="-285750" algn="just">
              <a:buFont typeface="Arial" panose="020B0604020202020204" pitchFamily="34" charset="0"/>
              <a:buChar char="•"/>
            </a:pPr>
            <a:r>
              <a:rPr lang="es-MX" sz="1300" dirty="0">
                <a:latin typeface="Raleway" pitchFamily="2" charset="0"/>
              </a:rPr>
              <a:t>Pasivos  que  surgen  de  transacciones  que  implican únicamente  la  obtención  de  financiación  </a:t>
            </a:r>
          </a:p>
          <a:p>
            <a:pPr marL="285750" indent="-285750" algn="just">
              <a:buFont typeface="Arial" panose="020B0604020202020204" pitchFamily="34" charset="0"/>
              <a:buChar char="•"/>
            </a:pPr>
            <a:endParaRPr lang="es-MX" sz="1300" dirty="0">
              <a:latin typeface="Raleway" pitchFamily="2" charset="0"/>
            </a:endParaRPr>
          </a:p>
          <a:p>
            <a:pPr marL="285750" indent="-285750" algn="just">
              <a:buFont typeface="Arial" panose="020B0604020202020204" pitchFamily="34" charset="0"/>
              <a:buChar char="•"/>
            </a:pPr>
            <a:r>
              <a:rPr lang="es-MX" sz="1300" dirty="0">
                <a:latin typeface="Raleway" pitchFamily="2" charset="0"/>
              </a:rPr>
              <a:t>Pasivos  distintos  de  los  descritos  en  (a),  es  decir,  pasivos  que  surgen  de  transacciones  que  no  implican  únicamente  la  obtención  de  financiación</a:t>
            </a:r>
          </a:p>
        </p:txBody>
      </p:sp>
      <p:sp>
        <p:nvSpPr>
          <p:cNvPr id="3" name="CuadroTexto 2">
            <a:extLst>
              <a:ext uri="{FF2B5EF4-FFF2-40B4-BE49-F238E27FC236}">
                <a16:creationId xmlns:a16="http://schemas.microsoft.com/office/drawing/2014/main" id="{CAA112F8-A9B7-6F8C-2923-026318A9AE17}"/>
              </a:ext>
            </a:extLst>
          </p:cNvPr>
          <p:cNvSpPr txBox="1"/>
          <p:nvPr/>
        </p:nvSpPr>
        <p:spPr>
          <a:xfrm>
            <a:off x="6461211" y="2139388"/>
            <a:ext cx="5226183" cy="1492716"/>
          </a:xfrm>
          <a:prstGeom prst="rect">
            <a:avLst/>
          </a:prstGeom>
          <a:noFill/>
        </p:spPr>
        <p:txBody>
          <a:bodyPr wrap="square" rtlCol="0">
            <a:spAutoFit/>
          </a:bodyPr>
          <a:lstStyle/>
          <a:p>
            <a:pPr algn="just"/>
            <a:r>
              <a:rPr lang="es-MX" sz="1300" b="1" dirty="0">
                <a:latin typeface="Raleway" pitchFamily="2" charset="0"/>
              </a:rPr>
              <a:t>Impuesto a la Renta:</a:t>
            </a:r>
          </a:p>
          <a:p>
            <a:pPr algn="just"/>
            <a:endParaRPr lang="es-MX" sz="1300" dirty="0">
              <a:latin typeface="Raleway" pitchFamily="2" charset="0"/>
            </a:endParaRPr>
          </a:p>
          <a:p>
            <a:pPr algn="just"/>
            <a:r>
              <a:rPr lang="es-MX" sz="1300" dirty="0">
                <a:latin typeface="Raleway" pitchFamily="2" charset="0"/>
              </a:rPr>
              <a:t>Una  entidad  clasificará  en  la  categoría  de  impuestos  a  las  ganancias  el  gasto  o  ingreso  fiscal   que  se  incluye  en  el  estado  del  resultado  del  periodo  aplicando  la  NIC  12  Impuestos  a  la  renta,  y  cualquier  diferencia  de  cambio  relacionada.</a:t>
            </a:r>
          </a:p>
        </p:txBody>
      </p:sp>
      <p:sp>
        <p:nvSpPr>
          <p:cNvPr id="4" name="CuadroTexto 3">
            <a:extLst>
              <a:ext uri="{FF2B5EF4-FFF2-40B4-BE49-F238E27FC236}">
                <a16:creationId xmlns:a16="http://schemas.microsoft.com/office/drawing/2014/main" id="{7ACFCFA3-3E98-A55F-9813-3099BC95F245}"/>
              </a:ext>
            </a:extLst>
          </p:cNvPr>
          <p:cNvSpPr txBox="1"/>
          <p:nvPr/>
        </p:nvSpPr>
        <p:spPr>
          <a:xfrm>
            <a:off x="6461211" y="4252115"/>
            <a:ext cx="5226183" cy="1492716"/>
          </a:xfrm>
          <a:prstGeom prst="rect">
            <a:avLst/>
          </a:prstGeom>
          <a:noFill/>
        </p:spPr>
        <p:txBody>
          <a:bodyPr wrap="square" rtlCol="0">
            <a:spAutoFit/>
          </a:bodyPr>
          <a:lstStyle/>
          <a:p>
            <a:pPr algn="just"/>
            <a:r>
              <a:rPr lang="es-MX" sz="1300" b="1" dirty="0">
                <a:latin typeface="Raleway" pitchFamily="2" charset="0"/>
              </a:rPr>
              <a:t>Operaciones discontinuadas:</a:t>
            </a:r>
          </a:p>
          <a:p>
            <a:pPr algn="just"/>
            <a:endParaRPr lang="es-MX" sz="1300" dirty="0">
              <a:latin typeface="Raleway" pitchFamily="2" charset="0"/>
            </a:endParaRPr>
          </a:p>
          <a:p>
            <a:pPr algn="just"/>
            <a:r>
              <a:rPr lang="es-MX" sz="1300" dirty="0">
                <a:latin typeface="Raleway" pitchFamily="2" charset="0"/>
              </a:rPr>
              <a:t>Una  entidad  clasificará  en  la  categoría  de  operaciones  discontinuadas  los  ingresos  y  gastos  de  operaciones  discontinuadas  según  lo  requiere  la  NIIF  5  Activos  no  corrientes  mantenidos  para  la  venta  y  operaciones  discontinuadas.</a:t>
            </a:r>
          </a:p>
        </p:txBody>
      </p:sp>
    </p:spTree>
    <p:extLst>
      <p:ext uri="{BB962C8B-B14F-4D97-AF65-F5344CB8AC3E}">
        <p14:creationId xmlns:p14="http://schemas.microsoft.com/office/powerpoint/2010/main" val="8010458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EC830BD7-CE73-4DB5-D3FA-BEFD7728EE61}"/>
              </a:ext>
            </a:extLst>
          </p:cNvPr>
          <p:cNvSpPr txBox="1"/>
          <p:nvPr/>
        </p:nvSpPr>
        <p:spPr>
          <a:xfrm>
            <a:off x="763146" y="356072"/>
            <a:ext cx="7050817"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 Entidades con actividades principales especificadas</a:t>
            </a:r>
            <a:endParaRPr lang="es-EC" sz="1400" b="1" dirty="0">
              <a:solidFill>
                <a:schemeClr val="bg1"/>
              </a:solidFill>
              <a:latin typeface="Raleway" pitchFamily="2" charset="0"/>
              <a:cs typeface="Arial" panose="020B0604020202020204" pitchFamily="34" charset="0"/>
            </a:endParaRPr>
          </a:p>
        </p:txBody>
      </p:sp>
      <p:sp>
        <p:nvSpPr>
          <p:cNvPr id="7" name="Rectángulo 6">
            <a:extLst>
              <a:ext uri="{FF2B5EF4-FFF2-40B4-BE49-F238E27FC236}">
                <a16:creationId xmlns:a16="http://schemas.microsoft.com/office/drawing/2014/main" id="{CDD0E828-3FFE-01E7-908C-326D8973D5D0}"/>
              </a:ext>
            </a:extLst>
          </p:cNvPr>
          <p:cNvSpPr/>
          <p:nvPr/>
        </p:nvSpPr>
        <p:spPr>
          <a:xfrm>
            <a:off x="1602438" y="1234412"/>
            <a:ext cx="2382982" cy="851836"/>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latin typeface="Raleway" pitchFamily="2" charset="0"/>
              </a:rPr>
              <a:t>Entidades con actividades comerciales principales especificadas</a:t>
            </a:r>
            <a:endParaRPr lang="es-EC" sz="1400" dirty="0">
              <a:latin typeface="Raleway" pitchFamily="2" charset="0"/>
            </a:endParaRPr>
          </a:p>
        </p:txBody>
      </p:sp>
      <p:sp>
        <p:nvSpPr>
          <p:cNvPr id="4" name="Rectángulo 3">
            <a:extLst>
              <a:ext uri="{FF2B5EF4-FFF2-40B4-BE49-F238E27FC236}">
                <a16:creationId xmlns:a16="http://schemas.microsoft.com/office/drawing/2014/main" id="{8D0A9809-DFE1-FD4C-5A63-8181ECD906D9}"/>
              </a:ext>
            </a:extLst>
          </p:cNvPr>
          <p:cNvSpPr/>
          <p:nvPr/>
        </p:nvSpPr>
        <p:spPr>
          <a:xfrm>
            <a:off x="1602438" y="3559418"/>
            <a:ext cx="2382982" cy="851836"/>
          </a:xfrm>
          <a:prstGeom prst="rect">
            <a:avLst/>
          </a:prstGeom>
          <a:solidFill>
            <a:srgbClr val="106066"/>
          </a:solidFill>
          <a:ln>
            <a:solidFill>
              <a:srgbClr val="10606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Inversión</a:t>
            </a:r>
            <a:endParaRPr lang="es-EC" sz="1600" dirty="0">
              <a:latin typeface="Raleway" pitchFamily="2" charset="0"/>
            </a:endParaRPr>
          </a:p>
        </p:txBody>
      </p:sp>
      <p:sp>
        <p:nvSpPr>
          <p:cNvPr id="18" name="CuadroTexto 17">
            <a:extLst>
              <a:ext uri="{FF2B5EF4-FFF2-40B4-BE49-F238E27FC236}">
                <a16:creationId xmlns:a16="http://schemas.microsoft.com/office/drawing/2014/main" id="{C7D1E873-A7E1-605E-1221-BAA80F90E26A}"/>
              </a:ext>
            </a:extLst>
          </p:cNvPr>
          <p:cNvSpPr txBox="1"/>
          <p:nvPr/>
        </p:nvSpPr>
        <p:spPr>
          <a:xfrm>
            <a:off x="6160170" y="2260312"/>
            <a:ext cx="4307630" cy="3416320"/>
          </a:xfrm>
          <a:prstGeom prst="rect">
            <a:avLst/>
          </a:prstGeom>
          <a:noFill/>
        </p:spPr>
        <p:txBody>
          <a:bodyPr wrap="square">
            <a:spAutoFit/>
          </a:bodyPr>
          <a:lstStyle/>
          <a:p>
            <a:r>
              <a:rPr lang="es-MX" sz="1200" b="1" u="sng" dirty="0">
                <a:latin typeface="Raleway" pitchFamily="2" charset="0"/>
              </a:rPr>
              <a:t>Inversiones en asociadas, subsidiarias y negocios conjuntos:</a:t>
            </a:r>
          </a:p>
          <a:p>
            <a:endParaRPr lang="es-MX" sz="1200" dirty="0">
              <a:latin typeface="Raleway" pitchFamily="2" charset="0"/>
            </a:endParaRPr>
          </a:p>
          <a:p>
            <a:pPr marL="171450" indent="-171450">
              <a:buFont typeface="Arial" panose="020B0604020202020204" pitchFamily="34" charset="0"/>
              <a:buChar char="•"/>
            </a:pPr>
            <a:r>
              <a:rPr lang="es-MX" sz="1200" dirty="0">
                <a:latin typeface="Raleway" pitchFamily="2" charset="0"/>
              </a:rPr>
              <a:t>en  la  categoría  de  inversión  si  los  activos  se  contabilizan  aplicando  el  método  de  la   participación  </a:t>
            </a:r>
          </a:p>
          <a:p>
            <a:pPr marL="171450" indent="-171450">
              <a:buFont typeface="Arial" panose="020B0604020202020204" pitchFamily="34" charset="0"/>
              <a:buChar char="•"/>
            </a:pPr>
            <a:endParaRPr lang="es-MX" sz="1200" dirty="0">
              <a:latin typeface="Raleway" pitchFamily="2" charset="0"/>
            </a:endParaRPr>
          </a:p>
          <a:p>
            <a:pPr marL="171450" indent="-171450">
              <a:buFont typeface="Arial" panose="020B0604020202020204" pitchFamily="34" charset="0"/>
              <a:buChar char="•"/>
            </a:pPr>
            <a:r>
              <a:rPr lang="es-MX" sz="1200" dirty="0">
                <a:latin typeface="Raleway" pitchFamily="2" charset="0"/>
              </a:rPr>
              <a:t>en  la  categoría  operativa  si  los  activos  no  se  contabilizan  aplicando  el  método  de  la   participación  </a:t>
            </a:r>
          </a:p>
          <a:p>
            <a:pPr marL="171450" indent="-171450">
              <a:buFont typeface="Arial" panose="020B0604020202020204" pitchFamily="34" charset="0"/>
              <a:buChar char="•"/>
            </a:pPr>
            <a:endParaRPr lang="es-MX" sz="1200" dirty="0">
              <a:latin typeface="Raleway" pitchFamily="2" charset="0"/>
            </a:endParaRPr>
          </a:p>
          <a:p>
            <a:r>
              <a:rPr lang="es-MX" sz="1200" b="1" u="sng" dirty="0">
                <a:latin typeface="Raleway" pitchFamily="2" charset="0"/>
              </a:rPr>
              <a:t>Efectivo y equivalentes del efectivo:</a:t>
            </a:r>
          </a:p>
          <a:p>
            <a:endParaRPr lang="es-MX" sz="1200" dirty="0">
              <a:latin typeface="Raleway" pitchFamily="2" charset="0"/>
            </a:endParaRPr>
          </a:p>
          <a:p>
            <a:r>
              <a:rPr lang="es-MX" sz="1200" dirty="0">
                <a:latin typeface="Raleway" pitchFamily="2" charset="0"/>
              </a:rPr>
              <a:t>Una  entidad  clasificará  los  ingresos  y  gastos  especificados  en  el  párrafo  54  en  la  categoría  de  inversión  a  menos  que:</a:t>
            </a:r>
          </a:p>
          <a:p>
            <a:endParaRPr lang="es-MX" sz="1200" dirty="0">
              <a:latin typeface="Raleway" pitchFamily="2" charset="0"/>
            </a:endParaRPr>
          </a:p>
          <a:p>
            <a:pPr marL="171450" indent="-171450">
              <a:buFont typeface="Arial" panose="020B0604020202020204" pitchFamily="34" charset="0"/>
              <a:buChar char="•"/>
            </a:pPr>
            <a:r>
              <a:rPr lang="es-MX" sz="1200" dirty="0">
                <a:latin typeface="Raleway" pitchFamily="2" charset="0"/>
              </a:rPr>
              <a:t>invierte  como  actividad  comercial  principal  en  activos  financieros,  en  cuyo  caso  clasificará  los  ingresos  y  gastos  en  la  categoría  operativa.</a:t>
            </a:r>
          </a:p>
        </p:txBody>
      </p:sp>
      <p:cxnSp>
        <p:nvCxnSpPr>
          <p:cNvPr id="22" name="Conector recto de flecha 21">
            <a:extLst>
              <a:ext uri="{FF2B5EF4-FFF2-40B4-BE49-F238E27FC236}">
                <a16:creationId xmlns:a16="http://schemas.microsoft.com/office/drawing/2014/main" id="{F27C692C-7ECC-A233-656F-199DFC72AC94}"/>
              </a:ext>
            </a:extLst>
          </p:cNvPr>
          <p:cNvCxnSpPr>
            <a:stCxn id="7" idx="2"/>
            <a:endCxn id="4" idx="0"/>
          </p:cNvCxnSpPr>
          <p:nvPr/>
        </p:nvCxnSpPr>
        <p:spPr>
          <a:xfrm>
            <a:off x="2793929" y="2086248"/>
            <a:ext cx="0" cy="1473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Abrir llave 22">
            <a:extLst>
              <a:ext uri="{FF2B5EF4-FFF2-40B4-BE49-F238E27FC236}">
                <a16:creationId xmlns:a16="http://schemas.microsoft.com/office/drawing/2014/main" id="{7F07925E-0605-4395-B938-3E7595FFD427}"/>
              </a:ext>
            </a:extLst>
          </p:cNvPr>
          <p:cNvSpPr/>
          <p:nvPr/>
        </p:nvSpPr>
        <p:spPr>
          <a:xfrm>
            <a:off x="5354065" y="2286961"/>
            <a:ext cx="469219" cy="3389671"/>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cxnSp>
        <p:nvCxnSpPr>
          <p:cNvPr id="25" name="Conector recto de flecha 24">
            <a:extLst>
              <a:ext uri="{FF2B5EF4-FFF2-40B4-BE49-F238E27FC236}">
                <a16:creationId xmlns:a16="http://schemas.microsoft.com/office/drawing/2014/main" id="{DBBCFEAD-4A35-6B83-83E1-F4ECC068099F}"/>
              </a:ext>
            </a:extLst>
          </p:cNvPr>
          <p:cNvCxnSpPr>
            <a:cxnSpLocks/>
            <a:stCxn id="4" idx="3"/>
            <a:endCxn id="23" idx="1"/>
          </p:cNvCxnSpPr>
          <p:nvPr/>
        </p:nvCxnSpPr>
        <p:spPr>
          <a:xfrm flipV="1">
            <a:off x="3985420" y="3981797"/>
            <a:ext cx="1368645" cy="35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2571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EC830BD7-CE73-4DB5-D3FA-BEFD7728EE61}"/>
              </a:ext>
            </a:extLst>
          </p:cNvPr>
          <p:cNvSpPr txBox="1"/>
          <p:nvPr/>
        </p:nvSpPr>
        <p:spPr>
          <a:xfrm>
            <a:off x="763147" y="356072"/>
            <a:ext cx="6926126"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 Entidades con actividades principales especificadas</a:t>
            </a:r>
            <a:endParaRPr lang="es-EC" sz="1400" b="1" dirty="0">
              <a:solidFill>
                <a:schemeClr val="bg1"/>
              </a:solidFill>
              <a:latin typeface="Raleway" pitchFamily="2" charset="0"/>
              <a:cs typeface="Arial" panose="020B0604020202020204" pitchFamily="34" charset="0"/>
            </a:endParaRPr>
          </a:p>
        </p:txBody>
      </p:sp>
      <p:sp>
        <p:nvSpPr>
          <p:cNvPr id="7" name="Rectángulo 6">
            <a:extLst>
              <a:ext uri="{FF2B5EF4-FFF2-40B4-BE49-F238E27FC236}">
                <a16:creationId xmlns:a16="http://schemas.microsoft.com/office/drawing/2014/main" id="{CDD0E828-3FFE-01E7-908C-326D8973D5D0}"/>
              </a:ext>
            </a:extLst>
          </p:cNvPr>
          <p:cNvSpPr/>
          <p:nvPr/>
        </p:nvSpPr>
        <p:spPr>
          <a:xfrm>
            <a:off x="1602438" y="1234412"/>
            <a:ext cx="2382982" cy="851836"/>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latin typeface="Raleway" pitchFamily="2" charset="0"/>
              </a:rPr>
              <a:t>Entidades con actividades comerciales principales especificadas</a:t>
            </a:r>
            <a:endParaRPr lang="es-EC" sz="1400" dirty="0">
              <a:latin typeface="Raleway" pitchFamily="2" charset="0"/>
            </a:endParaRPr>
          </a:p>
        </p:txBody>
      </p:sp>
      <p:sp>
        <p:nvSpPr>
          <p:cNvPr id="4" name="Rectángulo 3">
            <a:extLst>
              <a:ext uri="{FF2B5EF4-FFF2-40B4-BE49-F238E27FC236}">
                <a16:creationId xmlns:a16="http://schemas.microsoft.com/office/drawing/2014/main" id="{8D0A9809-DFE1-FD4C-5A63-8181ECD906D9}"/>
              </a:ext>
            </a:extLst>
          </p:cNvPr>
          <p:cNvSpPr/>
          <p:nvPr/>
        </p:nvSpPr>
        <p:spPr>
          <a:xfrm>
            <a:off x="1602438" y="3643638"/>
            <a:ext cx="2382982" cy="851836"/>
          </a:xfrm>
          <a:prstGeom prst="rect">
            <a:avLst/>
          </a:prstGeom>
          <a:solidFill>
            <a:srgbClr val="92D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Financiamiento</a:t>
            </a:r>
            <a:endParaRPr lang="es-EC" sz="1600" dirty="0">
              <a:latin typeface="Raleway" pitchFamily="2" charset="0"/>
            </a:endParaRPr>
          </a:p>
        </p:txBody>
      </p:sp>
      <p:sp>
        <p:nvSpPr>
          <p:cNvPr id="18" name="CuadroTexto 17">
            <a:extLst>
              <a:ext uri="{FF2B5EF4-FFF2-40B4-BE49-F238E27FC236}">
                <a16:creationId xmlns:a16="http://schemas.microsoft.com/office/drawing/2014/main" id="{C7D1E873-A7E1-605E-1221-BAA80F90E26A}"/>
              </a:ext>
            </a:extLst>
          </p:cNvPr>
          <p:cNvSpPr txBox="1"/>
          <p:nvPr/>
        </p:nvSpPr>
        <p:spPr>
          <a:xfrm>
            <a:off x="6160170" y="2260312"/>
            <a:ext cx="4307630" cy="3785652"/>
          </a:xfrm>
          <a:prstGeom prst="rect">
            <a:avLst/>
          </a:prstGeom>
          <a:noFill/>
        </p:spPr>
        <p:txBody>
          <a:bodyPr wrap="square">
            <a:spAutoFit/>
          </a:bodyPr>
          <a:lstStyle/>
          <a:p>
            <a:pPr algn="just"/>
            <a:r>
              <a:rPr lang="es-MX" sz="1200" dirty="0">
                <a:latin typeface="Raleway" pitchFamily="2" charset="0"/>
              </a:rPr>
              <a:t>Si  una  entidad  proporciona  financiación  a  clientes  como  actividad  empresarial  principal,  clasificará  los  ingresos  y  gastos  de  pasivos  que  surgen  de transacciones  que  implican  únicamente  la  obtención  de  financiación:</a:t>
            </a:r>
          </a:p>
          <a:p>
            <a:pPr algn="just"/>
            <a:endParaRPr lang="es-MX" sz="1200" dirty="0">
              <a:latin typeface="Raleway" pitchFamily="2" charset="0"/>
            </a:endParaRPr>
          </a:p>
          <a:p>
            <a:pPr marL="171450" indent="-171450" algn="just">
              <a:buFont typeface="Arial" panose="020B0604020202020204" pitchFamily="34" charset="0"/>
              <a:buChar char="•"/>
            </a:pPr>
            <a:r>
              <a:rPr lang="es-MX" sz="1200" dirty="0">
                <a:latin typeface="Raleway" pitchFamily="2" charset="0"/>
              </a:rPr>
              <a:t>si  los  pasivos  se  relacionan  con  la  provisión  de  financiamiento  a  clientes,  en  la  </a:t>
            </a:r>
            <a:r>
              <a:rPr lang="es-MX" sz="1200" b="1" dirty="0">
                <a:latin typeface="Raleway" pitchFamily="2" charset="0"/>
              </a:rPr>
              <a:t>categoría  operativa</a:t>
            </a:r>
            <a:r>
              <a:rPr lang="es-MX" sz="1200" dirty="0">
                <a:latin typeface="Raleway" pitchFamily="2" charset="0"/>
              </a:rPr>
              <a:t>.</a:t>
            </a:r>
          </a:p>
          <a:p>
            <a:pPr marL="171450" indent="-171450" algn="just">
              <a:buFont typeface="Arial" panose="020B0604020202020204" pitchFamily="34" charset="0"/>
              <a:buChar char="•"/>
            </a:pPr>
            <a:endParaRPr lang="es-MX" sz="1200" dirty="0">
              <a:latin typeface="Raleway" pitchFamily="2" charset="0"/>
            </a:endParaRPr>
          </a:p>
          <a:p>
            <a:pPr marL="171450" indent="-171450" algn="just">
              <a:buFont typeface="Arial" panose="020B0604020202020204" pitchFamily="34" charset="0"/>
              <a:buChar char="•"/>
            </a:pPr>
            <a:r>
              <a:rPr lang="es-MX" sz="1200" dirty="0">
                <a:latin typeface="Raleway" pitchFamily="2" charset="0"/>
              </a:rPr>
              <a:t>si  los  pasivos  no  se  relacionan  con  el  suministro  de  financiamiento  a  clientes,   aplicando  una  opción  de  política  contable  para  clasificar  los  ingresos  y  gastos  en  la  </a:t>
            </a:r>
            <a:r>
              <a:rPr lang="es-MX" sz="1200" b="1" dirty="0">
                <a:latin typeface="Raleway" pitchFamily="2" charset="0"/>
              </a:rPr>
              <a:t>categoría  operativa  o  en  la   categoría  de  financiamiento.  </a:t>
            </a:r>
          </a:p>
          <a:p>
            <a:pPr algn="just"/>
            <a:endParaRPr lang="es-MX" sz="1200" dirty="0">
              <a:latin typeface="Raleway" pitchFamily="2" charset="0"/>
            </a:endParaRPr>
          </a:p>
          <a:p>
            <a:pPr algn="just"/>
            <a:r>
              <a:rPr lang="es-MX" sz="1200" b="1" dirty="0">
                <a:latin typeface="Raleway" pitchFamily="2" charset="0"/>
              </a:rPr>
              <a:t>Nota:</a:t>
            </a:r>
            <a:r>
              <a:rPr lang="es-MX" sz="1200" dirty="0">
                <a:latin typeface="Raleway" pitchFamily="2" charset="0"/>
              </a:rPr>
              <a:t> La  elección  de  la  política  contable  será  coherente  con  la  realizada  por  la  entidad  a  los  efectos  de  la  política  contable  relacionada  para  los  ingresos  y  gastos  del  efectivo  y  equivalentes  al  efectivo.</a:t>
            </a:r>
          </a:p>
        </p:txBody>
      </p:sp>
      <p:cxnSp>
        <p:nvCxnSpPr>
          <p:cNvPr id="22" name="Conector recto de flecha 21">
            <a:extLst>
              <a:ext uri="{FF2B5EF4-FFF2-40B4-BE49-F238E27FC236}">
                <a16:creationId xmlns:a16="http://schemas.microsoft.com/office/drawing/2014/main" id="{F27C692C-7ECC-A233-656F-199DFC72AC94}"/>
              </a:ext>
            </a:extLst>
          </p:cNvPr>
          <p:cNvCxnSpPr>
            <a:stCxn id="7" idx="2"/>
            <a:endCxn id="4" idx="0"/>
          </p:cNvCxnSpPr>
          <p:nvPr/>
        </p:nvCxnSpPr>
        <p:spPr>
          <a:xfrm>
            <a:off x="2793929" y="2086248"/>
            <a:ext cx="0" cy="1557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Abrir llave 22">
            <a:extLst>
              <a:ext uri="{FF2B5EF4-FFF2-40B4-BE49-F238E27FC236}">
                <a16:creationId xmlns:a16="http://schemas.microsoft.com/office/drawing/2014/main" id="{7F07925E-0605-4395-B938-3E7595FFD427}"/>
              </a:ext>
            </a:extLst>
          </p:cNvPr>
          <p:cNvSpPr/>
          <p:nvPr/>
        </p:nvSpPr>
        <p:spPr>
          <a:xfrm>
            <a:off x="5354065" y="2286961"/>
            <a:ext cx="469219" cy="358445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cxnSp>
        <p:nvCxnSpPr>
          <p:cNvPr id="25" name="Conector recto de flecha 24">
            <a:extLst>
              <a:ext uri="{FF2B5EF4-FFF2-40B4-BE49-F238E27FC236}">
                <a16:creationId xmlns:a16="http://schemas.microsoft.com/office/drawing/2014/main" id="{DBBCFEAD-4A35-6B83-83E1-F4ECC068099F}"/>
              </a:ext>
            </a:extLst>
          </p:cNvPr>
          <p:cNvCxnSpPr>
            <a:cxnSpLocks/>
            <a:stCxn id="4" idx="3"/>
            <a:endCxn id="23" idx="1"/>
          </p:cNvCxnSpPr>
          <p:nvPr/>
        </p:nvCxnSpPr>
        <p:spPr>
          <a:xfrm>
            <a:off x="3985420" y="4069556"/>
            <a:ext cx="1368645" cy="96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0667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25725-B99E-7B65-52DF-C718EAA3178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691301B3-7D9B-DF83-CEFA-89D7BCA8B2C4}"/>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86157163-07E8-B464-069D-B7BE01C04813}"/>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1BA22797-2488-59AC-022D-BCD2D1F58E50}"/>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6E775889-2888-5387-086C-6B337A3F6682}"/>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6B992F60-18C4-9C07-E736-1BAE86BC0869}"/>
              </a:ext>
            </a:extLst>
          </p:cNvPr>
          <p:cNvSpPr txBox="1"/>
          <p:nvPr/>
        </p:nvSpPr>
        <p:spPr>
          <a:xfrm>
            <a:off x="763147" y="3560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Ejemplos: Clasificación según NIIF 18 en ERI</a:t>
            </a:r>
            <a:endParaRPr lang="es-EC" sz="1400" b="1" dirty="0">
              <a:solidFill>
                <a:schemeClr val="bg1"/>
              </a:solidFill>
              <a:latin typeface="Raleway" pitchFamily="2" charset="0"/>
              <a:cs typeface="Arial" panose="020B0604020202020204" pitchFamily="34" charset="0"/>
            </a:endParaRPr>
          </a:p>
        </p:txBody>
      </p:sp>
      <p:pic>
        <p:nvPicPr>
          <p:cNvPr id="16" name="Imagen 15">
            <a:extLst>
              <a:ext uri="{FF2B5EF4-FFF2-40B4-BE49-F238E27FC236}">
                <a16:creationId xmlns:a16="http://schemas.microsoft.com/office/drawing/2014/main" id="{CC07B28E-2E0E-F402-E612-154CA78DFF89}"/>
              </a:ext>
            </a:extLst>
          </p:cNvPr>
          <p:cNvPicPr>
            <a:picLocks noChangeAspect="1"/>
          </p:cNvPicPr>
          <p:nvPr/>
        </p:nvPicPr>
        <p:blipFill>
          <a:blip r:embed="rId3"/>
          <a:stretch>
            <a:fillRect/>
          </a:stretch>
        </p:blipFill>
        <p:spPr>
          <a:xfrm>
            <a:off x="2309284" y="1418944"/>
            <a:ext cx="8857480" cy="4701706"/>
          </a:xfrm>
          <a:prstGeom prst="rect">
            <a:avLst/>
          </a:prstGeom>
        </p:spPr>
      </p:pic>
      <p:pic>
        <p:nvPicPr>
          <p:cNvPr id="17" name="Picture 2" descr="icono de marca de verificación verde brillante 7749074 Vector en Vecteezy">
            <a:extLst>
              <a:ext uri="{FF2B5EF4-FFF2-40B4-BE49-F238E27FC236}">
                <a16:creationId xmlns:a16="http://schemas.microsoft.com/office/drawing/2014/main" id="{5624AA79-341F-68B2-D0B6-B9E91F401A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54475" y="5597530"/>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icono de marca de verificación verde brillante 7749074 Vector en Vecteezy">
            <a:extLst>
              <a:ext uri="{FF2B5EF4-FFF2-40B4-BE49-F238E27FC236}">
                <a16:creationId xmlns:a16="http://schemas.microsoft.com/office/drawing/2014/main" id="{42CA5E5C-906E-3D5E-6AF1-91CDCE5665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7464" y="5633633"/>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cono de marca de verificación verde brillante 7749074 Vector en Vecteezy">
            <a:extLst>
              <a:ext uri="{FF2B5EF4-FFF2-40B4-BE49-F238E27FC236}">
                <a16:creationId xmlns:a16="http://schemas.microsoft.com/office/drawing/2014/main" id="{029DA6A9-3170-0957-0228-D0E9CF26CA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7115" y="4737056"/>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icono de marca de verificación verde brillante 7749074 Vector en Vecteezy">
            <a:extLst>
              <a:ext uri="{FF2B5EF4-FFF2-40B4-BE49-F238E27FC236}">
                <a16:creationId xmlns:a16="http://schemas.microsoft.com/office/drawing/2014/main" id="{39030621-C280-9130-501C-45462583F3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7114" y="2780873"/>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icono de marca de verificación verde brillante 7749074 Vector en Vecteezy">
            <a:extLst>
              <a:ext uri="{FF2B5EF4-FFF2-40B4-BE49-F238E27FC236}">
                <a16:creationId xmlns:a16="http://schemas.microsoft.com/office/drawing/2014/main" id="{EDC9377F-8753-DB92-14F9-83AFC2E9E0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2966" y="2780872"/>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icono de marca de verificación verde brillante 7749074 Vector en Vecteezy">
            <a:extLst>
              <a:ext uri="{FF2B5EF4-FFF2-40B4-BE49-F238E27FC236}">
                <a16:creationId xmlns:a16="http://schemas.microsoft.com/office/drawing/2014/main" id="{83C8BC2C-2AE3-9A7D-888F-632AC56B52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17463" y="2323674"/>
            <a:ext cx="361071" cy="361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2703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000"/>
                                        <p:tgtEl>
                                          <p:spTgt spid="17"/>
                                        </p:tgtEl>
                                      </p:cBhvr>
                                    </p:animEffect>
                                    <p:anim calcmode="lin" valueType="num">
                                      <p:cBhvr>
                                        <p:cTn id="29" dur="2000" fill="hold"/>
                                        <p:tgtEl>
                                          <p:spTgt spid="17"/>
                                        </p:tgtEl>
                                        <p:attrNameLst>
                                          <p:attrName>ppt_w</p:attrName>
                                        </p:attrNameLst>
                                      </p:cBhvr>
                                      <p:tavLst>
                                        <p:tav tm="0" fmla="#ppt_w*sin(2.5*pi*$)">
                                          <p:val>
                                            <p:fltVal val="0"/>
                                          </p:val>
                                        </p:tav>
                                        <p:tav tm="100000">
                                          <p:val>
                                            <p:fltVal val="1"/>
                                          </p:val>
                                        </p:tav>
                                      </p:tavLst>
                                    </p:anim>
                                    <p:anim calcmode="lin" valueType="num">
                                      <p:cBhvr>
                                        <p:cTn id="30" dur="20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randombar(horizontal)">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1343890" y="1370788"/>
            <a:ext cx="3505200" cy="400110"/>
          </a:xfrm>
          <a:prstGeom prst="rect">
            <a:avLst/>
          </a:prstGeom>
          <a:solidFill>
            <a:srgbClr val="00B0F0"/>
          </a:solidFill>
        </p:spPr>
        <p:txBody>
          <a:bodyPr wrap="square" rtlCol="0">
            <a:spAutoFit/>
          </a:bodyPr>
          <a:lstStyle/>
          <a:p>
            <a:pPr algn="ctr"/>
            <a:r>
              <a:rPr lang="es-MX" sz="2000" dirty="0">
                <a:solidFill>
                  <a:schemeClr val="bg1"/>
                </a:solidFill>
                <a:latin typeface="Raleway" pitchFamily="2" charset="0"/>
                <a:cs typeface="Arial" panose="020B0604020202020204" pitchFamily="34" charset="0"/>
              </a:rPr>
              <a:t>Derogada</a:t>
            </a:r>
          </a:p>
        </p:txBody>
      </p:sp>
      <p:sp>
        <p:nvSpPr>
          <p:cNvPr id="4" name="Rectángulo 3">
            <a:extLst>
              <a:ext uri="{FF2B5EF4-FFF2-40B4-BE49-F238E27FC236}">
                <a16:creationId xmlns:a16="http://schemas.microsoft.com/office/drawing/2014/main" id="{A7368650-3185-B95F-9AAF-8D0E0D9E994C}"/>
              </a:ext>
            </a:extLst>
          </p:cNvPr>
          <p:cNvSpPr/>
          <p:nvPr/>
        </p:nvSpPr>
        <p:spPr>
          <a:xfrm>
            <a:off x="1343889" y="2687782"/>
            <a:ext cx="3505200" cy="2799430"/>
          </a:xfrm>
          <a:prstGeom prst="rect">
            <a:avLst/>
          </a:prstGeom>
          <a:solidFill>
            <a:schemeClr val="bg1">
              <a:lumMod val="85000"/>
            </a:schemeClr>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b="1" strike="sngStrike" dirty="0">
                <a:solidFill>
                  <a:srgbClr val="FF0000"/>
                </a:solidFill>
                <a:latin typeface="Raleway" pitchFamily="2" charset="0"/>
              </a:rPr>
              <a:t>NIC 1 – Presentación de Estados Financieros</a:t>
            </a:r>
            <a:endParaRPr lang="es-EC" sz="1600" b="1" strike="sngStrike" dirty="0">
              <a:solidFill>
                <a:srgbClr val="FF0000"/>
              </a:solidFill>
              <a:latin typeface="Raleway" pitchFamily="2" charset="0"/>
            </a:endParaRPr>
          </a:p>
        </p:txBody>
      </p:sp>
      <p:sp>
        <p:nvSpPr>
          <p:cNvPr id="5" name="Rectángulo 4">
            <a:extLst>
              <a:ext uri="{FF2B5EF4-FFF2-40B4-BE49-F238E27FC236}">
                <a16:creationId xmlns:a16="http://schemas.microsoft.com/office/drawing/2014/main" id="{8C358513-D00B-23A8-5423-23A71EE3B6AB}"/>
              </a:ext>
            </a:extLst>
          </p:cNvPr>
          <p:cNvSpPr/>
          <p:nvPr/>
        </p:nvSpPr>
        <p:spPr>
          <a:xfrm>
            <a:off x="6096000" y="2673747"/>
            <a:ext cx="3505200" cy="2799430"/>
          </a:xfrm>
          <a:prstGeom prst="rect">
            <a:avLst/>
          </a:prstGeom>
          <a:solidFill>
            <a:srgbClr val="002060"/>
          </a:solidFill>
          <a:ln>
            <a:solidFill>
              <a:schemeClr val="bg1">
                <a:lumMod val="8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b="1" dirty="0">
                <a:latin typeface="Raleway" pitchFamily="2" charset="0"/>
              </a:rPr>
              <a:t>NIIF 18 – Presentación y Divulgación en los Estados Financieros</a:t>
            </a:r>
            <a:endParaRPr lang="es-EC" sz="1600" b="1" dirty="0">
              <a:latin typeface="Raleway" pitchFamily="2" charset="0"/>
            </a:endParaRPr>
          </a:p>
        </p:txBody>
      </p:sp>
      <p:sp>
        <p:nvSpPr>
          <p:cNvPr id="9" name="CuadroTexto 8">
            <a:extLst>
              <a:ext uri="{FF2B5EF4-FFF2-40B4-BE49-F238E27FC236}">
                <a16:creationId xmlns:a16="http://schemas.microsoft.com/office/drawing/2014/main" id="{3039E4EB-AB69-5853-663C-34E6110895D9}"/>
              </a:ext>
            </a:extLst>
          </p:cNvPr>
          <p:cNvSpPr txBox="1"/>
          <p:nvPr/>
        </p:nvSpPr>
        <p:spPr>
          <a:xfrm>
            <a:off x="6096000" y="1355878"/>
            <a:ext cx="3505200" cy="400110"/>
          </a:xfrm>
          <a:prstGeom prst="rect">
            <a:avLst/>
          </a:prstGeom>
          <a:solidFill>
            <a:srgbClr val="00B0F0"/>
          </a:solidFill>
        </p:spPr>
        <p:txBody>
          <a:bodyPr wrap="square" rtlCol="0">
            <a:spAutoFit/>
          </a:bodyPr>
          <a:lstStyle/>
          <a:p>
            <a:pPr algn="ctr"/>
            <a:r>
              <a:rPr lang="es-MX" sz="2000" dirty="0">
                <a:solidFill>
                  <a:schemeClr val="bg1"/>
                </a:solidFill>
                <a:latin typeface="Raleway" pitchFamily="2" charset="0"/>
                <a:cs typeface="Arial" panose="020B0604020202020204" pitchFamily="34" charset="0"/>
              </a:rPr>
              <a:t>Nueva NIIF</a:t>
            </a:r>
          </a:p>
        </p:txBody>
      </p:sp>
      <p:sp>
        <p:nvSpPr>
          <p:cNvPr id="13" name="CuadroTexto 12">
            <a:extLst>
              <a:ext uri="{FF2B5EF4-FFF2-40B4-BE49-F238E27FC236}">
                <a16:creationId xmlns:a16="http://schemas.microsoft.com/office/drawing/2014/main" id="{03FF26C0-E66F-5282-87DA-0F1B4C509B83}"/>
              </a:ext>
            </a:extLst>
          </p:cNvPr>
          <p:cNvSpPr txBox="1"/>
          <p:nvPr/>
        </p:nvSpPr>
        <p:spPr>
          <a:xfrm>
            <a:off x="6056313" y="2006133"/>
            <a:ext cx="3544887" cy="523220"/>
          </a:xfrm>
          <a:prstGeom prst="rect">
            <a:avLst/>
          </a:prstGeom>
          <a:noFill/>
        </p:spPr>
        <p:txBody>
          <a:bodyPr wrap="square" rtlCol="0">
            <a:spAutoFit/>
          </a:bodyPr>
          <a:lstStyle/>
          <a:p>
            <a:pPr algn="ctr"/>
            <a:r>
              <a:rPr lang="es-MX" sz="1400" dirty="0">
                <a:latin typeface="Raleway" pitchFamily="2" charset="0"/>
              </a:rPr>
              <a:t>Aplicación obligatoria a partir del 1 de enero del 2027</a:t>
            </a:r>
            <a:endParaRPr lang="es-EC" sz="1400" dirty="0">
              <a:latin typeface="Raleway" pitchFamily="2" charset="0"/>
            </a:endParaRPr>
          </a:p>
        </p:txBody>
      </p:sp>
      <p:sp>
        <p:nvSpPr>
          <p:cNvPr id="14" name="CuadroTexto 13">
            <a:extLst>
              <a:ext uri="{FF2B5EF4-FFF2-40B4-BE49-F238E27FC236}">
                <a16:creationId xmlns:a16="http://schemas.microsoft.com/office/drawing/2014/main" id="{C57B2A85-8161-D722-9BD7-A160D0CA185E}"/>
              </a:ext>
            </a:extLst>
          </p:cNvPr>
          <p:cNvSpPr txBox="1"/>
          <p:nvPr/>
        </p:nvSpPr>
        <p:spPr>
          <a:xfrm>
            <a:off x="1262638" y="2006133"/>
            <a:ext cx="3544887" cy="523220"/>
          </a:xfrm>
          <a:prstGeom prst="rect">
            <a:avLst/>
          </a:prstGeom>
          <a:noFill/>
        </p:spPr>
        <p:txBody>
          <a:bodyPr wrap="square" rtlCol="0">
            <a:spAutoFit/>
          </a:bodyPr>
          <a:lstStyle/>
          <a:p>
            <a:pPr algn="ctr"/>
            <a:r>
              <a:rPr lang="es-MX" sz="1400" dirty="0">
                <a:latin typeface="Raleway" pitchFamily="2" charset="0"/>
              </a:rPr>
              <a:t>Puede ser aplicada hasta el 31 de diciembre del 2026</a:t>
            </a:r>
            <a:endParaRPr lang="es-EC" sz="1400" dirty="0">
              <a:latin typeface="Raleway" pitchFamily="2" charset="0"/>
            </a:endParaRPr>
          </a:p>
        </p:txBody>
      </p:sp>
      <p:sp>
        <p:nvSpPr>
          <p:cNvPr id="15" name="CuadroTexto 14">
            <a:extLst>
              <a:ext uri="{FF2B5EF4-FFF2-40B4-BE49-F238E27FC236}">
                <a16:creationId xmlns:a16="http://schemas.microsoft.com/office/drawing/2014/main" id="{EAC1A478-7B3F-27A0-CCE1-DA8721B519D7}"/>
              </a:ext>
            </a:extLst>
          </p:cNvPr>
          <p:cNvSpPr txBox="1"/>
          <p:nvPr/>
        </p:nvSpPr>
        <p:spPr>
          <a:xfrm>
            <a:off x="6317675" y="5639329"/>
            <a:ext cx="3544887" cy="461665"/>
          </a:xfrm>
          <a:prstGeom prst="rect">
            <a:avLst/>
          </a:prstGeom>
          <a:noFill/>
        </p:spPr>
        <p:txBody>
          <a:bodyPr wrap="square" rtlCol="0">
            <a:spAutoFit/>
          </a:bodyPr>
          <a:lstStyle/>
          <a:p>
            <a:r>
              <a:rPr lang="es-MX" sz="1200" b="1" i="1" dirty="0">
                <a:latin typeface="Raleway" pitchFamily="2" charset="0"/>
              </a:rPr>
              <a:t>Nota:</a:t>
            </a:r>
            <a:r>
              <a:rPr lang="es-MX" sz="1200" i="1" dirty="0">
                <a:latin typeface="Raleway" pitchFamily="2" charset="0"/>
              </a:rPr>
              <a:t> Las empresas pueden aplicarla y adoptarla antes de la fecha obligatoria.</a:t>
            </a:r>
            <a:endParaRPr lang="es-EC" sz="1200" i="1" dirty="0">
              <a:latin typeface="Raleway" pitchFamily="2" charset="0"/>
            </a:endParaRPr>
          </a:p>
        </p:txBody>
      </p:sp>
      <p:sp>
        <p:nvSpPr>
          <p:cNvPr id="16" name="Flecha: a la derecha con bandas 15">
            <a:extLst>
              <a:ext uri="{FF2B5EF4-FFF2-40B4-BE49-F238E27FC236}">
                <a16:creationId xmlns:a16="http://schemas.microsoft.com/office/drawing/2014/main" id="{355DF5AC-BC06-1AC2-2883-E50EF7955D51}"/>
              </a:ext>
            </a:extLst>
          </p:cNvPr>
          <p:cNvSpPr/>
          <p:nvPr/>
        </p:nvSpPr>
        <p:spPr>
          <a:xfrm>
            <a:off x="5029199" y="3419470"/>
            <a:ext cx="914891" cy="1228345"/>
          </a:xfrm>
          <a:prstGeom prst="stripedRightArrow">
            <a:avLst/>
          </a:prstGeom>
          <a:solidFill>
            <a:srgbClr val="106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8" name="CuadroTexto 17">
            <a:extLst>
              <a:ext uri="{FF2B5EF4-FFF2-40B4-BE49-F238E27FC236}">
                <a16:creationId xmlns:a16="http://schemas.microsoft.com/office/drawing/2014/main" id="{9AC54B2A-0A74-1A85-E5ED-A042D7DED5E8}"/>
              </a:ext>
            </a:extLst>
          </p:cNvPr>
          <p:cNvSpPr txBox="1"/>
          <p:nvPr/>
        </p:nvSpPr>
        <p:spPr>
          <a:xfrm>
            <a:off x="6249787" y="4578731"/>
            <a:ext cx="3544887" cy="861774"/>
          </a:xfrm>
          <a:prstGeom prst="rect">
            <a:avLst/>
          </a:prstGeom>
          <a:noFill/>
        </p:spPr>
        <p:txBody>
          <a:bodyPr wrap="square">
            <a:spAutoFit/>
          </a:bodyPr>
          <a:lstStyle/>
          <a:p>
            <a:r>
              <a:rPr lang="es-MX" sz="1000" dirty="0">
                <a:solidFill>
                  <a:schemeClr val="bg1"/>
                </a:solidFill>
                <a:latin typeface="Raleway" pitchFamily="2" charset="0"/>
              </a:rPr>
              <a:t>La NIIF 18 traslada muchos requisitos de la NIC 1 sin cambios. </a:t>
            </a:r>
          </a:p>
          <a:p>
            <a:endParaRPr lang="es-MX" sz="1000" dirty="0">
              <a:solidFill>
                <a:schemeClr val="bg1"/>
              </a:solidFill>
              <a:latin typeface="Raleway" pitchFamily="2" charset="0"/>
            </a:endParaRPr>
          </a:p>
          <a:p>
            <a:r>
              <a:rPr lang="es-MX" sz="1000" dirty="0">
                <a:solidFill>
                  <a:schemeClr val="bg1"/>
                </a:solidFill>
                <a:latin typeface="Raleway" pitchFamily="2" charset="0"/>
              </a:rPr>
              <a:t>La NIIF 18 es la culminación del proyecto de Estados Financieros Primarios del IASB.</a:t>
            </a:r>
            <a:endParaRPr lang="es-EC" sz="1000" dirty="0">
              <a:solidFill>
                <a:schemeClr val="bg1"/>
              </a:solidFill>
              <a:latin typeface="Raleway" pitchFamily="2" charset="0"/>
            </a:endParaRPr>
          </a:p>
        </p:txBody>
      </p:sp>
    </p:spTree>
    <p:extLst>
      <p:ext uri="{BB962C8B-B14F-4D97-AF65-F5344CB8AC3E}">
        <p14:creationId xmlns:p14="http://schemas.microsoft.com/office/powerpoint/2010/main" val="14527823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CE2CE-69D6-4FB9-5AA7-6E250B3B3FD3}"/>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C0BC82D2-6C5D-1ED1-D645-09389C2FA0E9}"/>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064357CB-2193-8B1A-F9AD-16A5DCECA2C1}"/>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0F9577B2-DB3B-1756-ABF2-E696E037D406}"/>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D439E925-EFE2-3561-3642-45E831BF52C6}"/>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34F3A36F-AFA3-F0B3-696B-7CE921B68398}"/>
              </a:ext>
            </a:extLst>
          </p:cNvPr>
          <p:cNvSpPr txBox="1"/>
          <p:nvPr/>
        </p:nvSpPr>
        <p:spPr>
          <a:xfrm>
            <a:off x="763147" y="3560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Ejemplos: Clasificación según NIIF 18 en ERI</a:t>
            </a:r>
            <a:endParaRPr lang="es-EC" sz="1400" b="1" dirty="0">
              <a:solidFill>
                <a:schemeClr val="bg1"/>
              </a:solidFill>
              <a:latin typeface="Raleway" pitchFamily="2" charset="0"/>
              <a:cs typeface="Arial" panose="020B0604020202020204" pitchFamily="34" charset="0"/>
            </a:endParaRPr>
          </a:p>
        </p:txBody>
      </p:sp>
      <p:pic>
        <p:nvPicPr>
          <p:cNvPr id="3" name="Imagen 2">
            <a:extLst>
              <a:ext uri="{FF2B5EF4-FFF2-40B4-BE49-F238E27FC236}">
                <a16:creationId xmlns:a16="http://schemas.microsoft.com/office/drawing/2014/main" id="{EE3EAE94-DA46-2CDA-4971-0D4CB89003A4}"/>
              </a:ext>
            </a:extLst>
          </p:cNvPr>
          <p:cNvPicPr>
            <a:picLocks noChangeAspect="1"/>
          </p:cNvPicPr>
          <p:nvPr/>
        </p:nvPicPr>
        <p:blipFill>
          <a:blip r:embed="rId3"/>
          <a:stretch>
            <a:fillRect/>
          </a:stretch>
        </p:blipFill>
        <p:spPr>
          <a:xfrm>
            <a:off x="2434410" y="1943285"/>
            <a:ext cx="8729309" cy="4111152"/>
          </a:xfrm>
          <a:prstGeom prst="rect">
            <a:avLst/>
          </a:prstGeom>
        </p:spPr>
      </p:pic>
      <p:pic>
        <p:nvPicPr>
          <p:cNvPr id="4" name="Picture 2" descr="icono de marca de verificación verde brillante 7749074 Vector en Vecteezy">
            <a:extLst>
              <a:ext uri="{FF2B5EF4-FFF2-40B4-BE49-F238E27FC236}">
                <a16:creationId xmlns:a16="http://schemas.microsoft.com/office/drawing/2014/main" id="{86CF8387-78F7-2CA2-E942-0BFF215B3E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7993" y="3428574"/>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cono de marca de verificación verde brillante 7749074 Vector en Vecteezy">
            <a:extLst>
              <a:ext uri="{FF2B5EF4-FFF2-40B4-BE49-F238E27FC236}">
                <a16:creationId xmlns:a16="http://schemas.microsoft.com/office/drawing/2014/main" id="{625FB60E-FE89-2B59-0AD1-8F4FAA5710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9785" y="3428573"/>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icono de marca de verificación verde brillante 7749074 Vector en Vecteezy">
            <a:extLst>
              <a:ext uri="{FF2B5EF4-FFF2-40B4-BE49-F238E27FC236}">
                <a16:creationId xmlns:a16="http://schemas.microsoft.com/office/drawing/2014/main" id="{B1029BDF-5AF6-DDEE-ABC2-1E97D0CA9C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1041" y="3157984"/>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cono de marca de verificación verde brillante 7749074 Vector en Vecteezy">
            <a:extLst>
              <a:ext uri="{FF2B5EF4-FFF2-40B4-BE49-F238E27FC236}">
                <a16:creationId xmlns:a16="http://schemas.microsoft.com/office/drawing/2014/main" id="{53BEA202-1492-E4F5-9216-16D77D04D2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3669" y="5274934"/>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cono de marca de verificación verde brillante 7749074 Vector en Vecteezy">
            <a:extLst>
              <a:ext uri="{FF2B5EF4-FFF2-40B4-BE49-F238E27FC236}">
                <a16:creationId xmlns:a16="http://schemas.microsoft.com/office/drawing/2014/main" id="{FA5ABD73-5A8E-167C-7FAB-7B886208AE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9785" y="5094396"/>
            <a:ext cx="361071" cy="36107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cono de marca de verificación verde brillante 7749074 Vector en Vecteezy">
            <a:extLst>
              <a:ext uri="{FF2B5EF4-FFF2-40B4-BE49-F238E27FC236}">
                <a16:creationId xmlns:a16="http://schemas.microsoft.com/office/drawing/2014/main" id="{27C31104-D66D-5E00-C05E-7BACE538DA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1041" y="5094395"/>
            <a:ext cx="361071" cy="361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812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EC830BD7-CE73-4DB5-D3FA-BEFD7728EE61}"/>
              </a:ext>
            </a:extLst>
          </p:cNvPr>
          <p:cNvSpPr txBox="1"/>
          <p:nvPr/>
        </p:nvSpPr>
        <p:spPr>
          <a:xfrm>
            <a:off x="763147" y="3560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Notas a los Estados Financieros – NIIF 18</a:t>
            </a:r>
            <a:endParaRPr lang="es-EC" sz="1400" dirty="0">
              <a:solidFill>
                <a:schemeClr val="bg1"/>
              </a:solidFill>
              <a:latin typeface="Raleway" pitchFamily="2" charset="0"/>
              <a:cs typeface="Arial" panose="020B0604020202020204" pitchFamily="34" charset="0"/>
            </a:endParaRPr>
          </a:p>
        </p:txBody>
      </p:sp>
      <p:sp>
        <p:nvSpPr>
          <p:cNvPr id="11" name="CuadroTexto 10">
            <a:extLst>
              <a:ext uri="{FF2B5EF4-FFF2-40B4-BE49-F238E27FC236}">
                <a16:creationId xmlns:a16="http://schemas.microsoft.com/office/drawing/2014/main" id="{5B76E051-C5F0-3EAF-1010-ED42A810EA04}"/>
              </a:ext>
            </a:extLst>
          </p:cNvPr>
          <p:cNvSpPr txBox="1"/>
          <p:nvPr/>
        </p:nvSpPr>
        <p:spPr>
          <a:xfrm>
            <a:off x="787901" y="1081476"/>
            <a:ext cx="9528313" cy="461665"/>
          </a:xfrm>
          <a:prstGeom prst="rect">
            <a:avLst/>
          </a:prstGeom>
          <a:noFill/>
        </p:spPr>
        <p:txBody>
          <a:bodyPr wrap="square">
            <a:spAutoFit/>
          </a:bodyPr>
          <a:lstStyle/>
          <a:p>
            <a:r>
              <a:rPr lang="es-EC" sz="2400" b="1" dirty="0">
                <a:latin typeface="Raleway" pitchFamily="2" charset="0"/>
              </a:rPr>
              <a:t>Management-</a:t>
            </a:r>
            <a:r>
              <a:rPr lang="es-EC" sz="2400" b="1" dirty="0" err="1">
                <a:latin typeface="Raleway" pitchFamily="2" charset="0"/>
              </a:rPr>
              <a:t>defined</a:t>
            </a:r>
            <a:r>
              <a:rPr lang="es-EC" sz="2400" b="1" dirty="0">
                <a:latin typeface="Raleway" pitchFamily="2" charset="0"/>
              </a:rPr>
              <a:t> performance </a:t>
            </a:r>
            <a:r>
              <a:rPr lang="es-EC" sz="2400" b="1" dirty="0" err="1">
                <a:latin typeface="Raleway" pitchFamily="2" charset="0"/>
              </a:rPr>
              <a:t>measures</a:t>
            </a:r>
            <a:r>
              <a:rPr lang="es-EC" sz="2400" b="1" dirty="0">
                <a:latin typeface="Raleway" pitchFamily="2" charset="0"/>
              </a:rPr>
              <a:t> (</a:t>
            </a:r>
            <a:r>
              <a:rPr lang="es-EC" sz="2400" b="1" dirty="0" err="1">
                <a:latin typeface="Raleway" pitchFamily="2" charset="0"/>
              </a:rPr>
              <a:t>MPMs</a:t>
            </a:r>
            <a:r>
              <a:rPr lang="es-EC" sz="2400" b="1" dirty="0">
                <a:latin typeface="Raleway" pitchFamily="2" charset="0"/>
              </a:rPr>
              <a:t>)</a:t>
            </a:r>
          </a:p>
        </p:txBody>
      </p:sp>
      <p:sp>
        <p:nvSpPr>
          <p:cNvPr id="13" name="CuadroTexto 12">
            <a:extLst>
              <a:ext uri="{FF2B5EF4-FFF2-40B4-BE49-F238E27FC236}">
                <a16:creationId xmlns:a16="http://schemas.microsoft.com/office/drawing/2014/main" id="{77D311AD-9A0E-733C-6ED1-BE5B319AC40A}"/>
              </a:ext>
            </a:extLst>
          </p:cNvPr>
          <p:cNvSpPr txBox="1"/>
          <p:nvPr/>
        </p:nvSpPr>
        <p:spPr>
          <a:xfrm>
            <a:off x="787901" y="1644823"/>
            <a:ext cx="9528313" cy="307777"/>
          </a:xfrm>
          <a:prstGeom prst="rect">
            <a:avLst/>
          </a:prstGeom>
          <a:noFill/>
        </p:spPr>
        <p:txBody>
          <a:bodyPr wrap="square">
            <a:spAutoFit/>
          </a:bodyPr>
          <a:lstStyle/>
          <a:p>
            <a:r>
              <a:rPr lang="es-EC" sz="1400" b="1" dirty="0">
                <a:solidFill>
                  <a:schemeClr val="tx1">
                    <a:lumMod val="50000"/>
                    <a:lumOff val="50000"/>
                  </a:schemeClr>
                </a:solidFill>
                <a:effectLst>
                  <a:outerShdw blurRad="38100" dist="38100" dir="2700000" algn="tl">
                    <a:srgbClr val="000000">
                      <a:alpha val="43137"/>
                    </a:srgbClr>
                  </a:outerShdw>
                </a:effectLst>
                <a:latin typeface="Raleway" pitchFamily="2" charset="0"/>
              </a:rPr>
              <a:t>Medida de desempeño definida por la Administración (</a:t>
            </a:r>
            <a:r>
              <a:rPr lang="es-EC" sz="1400" b="1" dirty="0" err="1">
                <a:solidFill>
                  <a:schemeClr val="tx1">
                    <a:lumMod val="50000"/>
                    <a:lumOff val="50000"/>
                  </a:schemeClr>
                </a:solidFill>
                <a:effectLst>
                  <a:outerShdw blurRad="38100" dist="38100" dir="2700000" algn="tl">
                    <a:srgbClr val="000000">
                      <a:alpha val="43137"/>
                    </a:srgbClr>
                  </a:outerShdw>
                </a:effectLst>
                <a:latin typeface="Raleway" pitchFamily="2" charset="0"/>
              </a:rPr>
              <a:t>MPMs</a:t>
            </a:r>
            <a:r>
              <a:rPr lang="es-EC" sz="1400" b="1" dirty="0">
                <a:solidFill>
                  <a:schemeClr val="tx1">
                    <a:lumMod val="50000"/>
                    <a:lumOff val="50000"/>
                  </a:schemeClr>
                </a:solidFill>
                <a:effectLst>
                  <a:outerShdw blurRad="38100" dist="38100" dir="2700000" algn="tl">
                    <a:srgbClr val="000000">
                      <a:alpha val="43137"/>
                    </a:srgbClr>
                  </a:outerShdw>
                </a:effectLst>
                <a:latin typeface="Raleway" pitchFamily="2" charset="0"/>
              </a:rPr>
              <a:t>)</a:t>
            </a:r>
          </a:p>
        </p:txBody>
      </p:sp>
      <p:sp>
        <p:nvSpPr>
          <p:cNvPr id="14" name="Rectángulo 13">
            <a:extLst>
              <a:ext uri="{FF2B5EF4-FFF2-40B4-BE49-F238E27FC236}">
                <a16:creationId xmlns:a16="http://schemas.microsoft.com/office/drawing/2014/main" id="{285E7BDD-52A8-49D7-C36F-59AE6A938A4C}"/>
              </a:ext>
            </a:extLst>
          </p:cNvPr>
          <p:cNvSpPr/>
          <p:nvPr/>
        </p:nvSpPr>
        <p:spPr>
          <a:xfrm>
            <a:off x="5514109" y="2410689"/>
            <a:ext cx="6054435" cy="796636"/>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solidFill>
                  <a:schemeClr val="bg1"/>
                </a:solidFill>
                <a:latin typeface="Raleway" pitchFamily="2" charset="0"/>
              </a:rPr>
              <a:t>Medida de rendimiento</a:t>
            </a:r>
            <a:endParaRPr lang="es-EC" b="1" dirty="0">
              <a:solidFill>
                <a:schemeClr val="bg1"/>
              </a:solidFill>
              <a:latin typeface="Raleway" pitchFamily="2" charset="0"/>
            </a:endParaRPr>
          </a:p>
        </p:txBody>
      </p:sp>
      <p:sp>
        <p:nvSpPr>
          <p:cNvPr id="15" name="Rectángulo 14">
            <a:extLst>
              <a:ext uri="{FF2B5EF4-FFF2-40B4-BE49-F238E27FC236}">
                <a16:creationId xmlns:a16="http://schemas.microsoft.com/office/drawing/2014/main" id="{01C47B4E-BFB8-D05F-A5C6-5107570CAFC1}"/>
              </a:ext>
            </a:extLst>
          </p:cNvPr>
          <p:cNvSpPr/>
          <p:nvPr/>
        </p:nvSpPr>
        <p:spPr>
          <a:xfrm>
            <a:off x="5522193" y="3270062"/>
            <a:ext cx="4272970" cy="491836"/>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b="1" dirty="0">
                <a:solidFill>
                  <a:schemeClr val="tx1"/>
                </a:solidFill>
                <a:latin typeface="Raleway" pitchFamily="2" charset="0"/>
              </a:rPr>
              <a:t>Subtotales de ingresos y gastos</a:t>
            </a:r>
            <a:endParaRPr lang="es-EC" sz="1600" b="1" dirty="0">
              <a:solidFill>
                <a:schemeClr val="tx1"/>
              </a:solidFill>
              <a:latin typeface="Raleway" pitchFamily="2" charset="0"/>
            </a:endParaRPr>
          </a:p>
        </p:txBody>
      </p:sp>
      <p:sp>
        <p:nvSpPr>
          <p:cNvPr id="17" name="Rectángulo 16">
            <a:extLst>
              <a:ext uri="{FF2B5EF4-FFF2-40B4-BE49-F238E27FC236}">
                <a16:creationId xmlns:a16="http://schemas.microsoft.com/office/drawing/2014/main" id="{B6590514-0070-85D5-F636-B81A5135AFBA}"/>
              </a:ext>
            </a:extLst>
          </p:cNvPr>
          <p:cNvSpPr/>
          <p:nvPr/>
        </p:nvSpPr>
        <p:spPr>
          <a:xfrm>
            <a:off x="5514109" y="3817314"/>
            <a:ext cx="2105891" cy="491836"/>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500" b="1" dirty="0" err="1">
                <a:solidFill>
                  <a:schemeClr val="tx1"/>
                </a:solidFill>
                <a:latin typeface="Raleway" pitchFamily="2" charset="0"/>
              </a:rPr>
              <a:t>MPM’s</a:t>
            </a:r>
            <a:endParaRPr lang="es-EC" sz="1500" b="1" dirty="0">
              <a:solidFill>
                <a:schemeClr val="tx1"/>
              </a:solidFill>
              <a:latin typeface="Raleway" pitchFamily="2" charset="0"/>
            </a:endParaRPr>
          </a:p>
        </p:txBody>
      </p:sp>
      <p:sp>
        <p:nvSpPr>
          <p:cNvPr id="19" name="Rectángulo 18">
            <a:extLst>
              <a:ext uri="{FF2B5EF4-FFF2-40B4-BE49-F238E27FC236}">
                <a16:creationId xmlns:a16="http://schemas.microsoft.com/office/drawing/2014/main" id="{DD7D5E95-1660-AFFA-13AD-EB4670A9E664}"/>
              </a:ext>
            </a:extLst>
          </p:cNvPr>
          <p:cNvSpPr/>
          <p:nvPr/>
        </p:nvSpPr>
        <p:spPr>
          <a:xfrm>
            <a:off x="7689272" y="3817230"/>
            <a:ext cx="2105891" cy="491836"/>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500" b="1" dirty="0">
                <a:solidFill>
                  <a:schemeClr val="tx1"/>
                </a:solidFill>
                <a:latin typeface="Raleway" pitchFamily="2" charset="0"/>
              </a:rPr>
              <a:t>IFRS-</a:t>
            </a:r>
            <a:r>
              <a:rPr lang="es-MX" sz="1500" b="1" dirty="0" err="1">
                <a:solidFill>
                  <a:schemeClr val="tx1"/>
                </a:solidFill>
                <a:latin typeface="Raleway" pitchFamily="2" charset="0"/>
              </a:rPr>
              <a:t>Specified</a:t>
            </a:r>
            <a:endParaRPr lang="es-EC" sz="1500" b="1" dirty="0">
              <a:solidFill>
                <a:schemeClr val="tx1"/>
              </a:solidFill>
              <a:latin typeface="Raleway" pitchFamily="2" charset="0"/>
            </a:endParaRPr>
          </a:p>
        </p:txBody>
      </p:sp>
      <p:sp>
        <p:nvSpPr>
          <p:cNvPr id="20" name="Rectángulo 19">
            <a:extLst>
              <a:ext uri="{FF2B5EF4-FFF2-40B4-BE49-F238E27FC236}">
                <a16:creationId xmlns:a16="http://schemas.microsoft.com/office/drawing/2014/main" id="{48A7C660-C12E-C21C-B099-A4C39638D547}"/>
              </a:ext>
            </a:extLst>
          </p:cNvPr>
          <p:cNvSpPr/>
          <p:nvPr/>
        </p:nvSpPr>
        <p:spPr>
          <a:xfrm>
            <a:off x="5514109" y="4378339"/>
            <a:ext cx="2105891" cy="1384329"/>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MX" sz="1400" dirty="0">
                <a:solidFill>
                  <a:schemeClr val="tx1"/>
                </a:solidFill>
                <a:latin typeface="Raleway" pitchFamily="2" charset="0"/>
              </a:rPr>
              <a:t>Utilidad ajustada</a:t>
            </a:r>
          </a:p>
          <a:p>
            <a:pPr marL="285750" indent="-285750">
              <a:buFont typeface="Arial" panose="020B0604020202020204" pitchFamily="34" charset="0"/>
              <a:buChar char="•"/>
            </a:pPr>
            <a:r>
              <a:rPr lang="es-MX" sz="1400" dirty="0">
                <a:solidFill>
                  <a:schemeClr val="tx1"/>
                </a:solidFill>
                <a:latin typeface="Raleway" pitchFamily="2" charset="0"/>
              </a:rPr>
              <a:t>Utilidad operacional ajustada</a:t>
            </a:r>
          </a:p>
          <a:p>
            <a:pPr marL="285750" indent="-285750">
              <a:buFont typeface="Arial" panose="020B0604020202020204" pitchFamily="34" charset="0"/>
              <a:buChar char="•"/>
            </a:pPr>
            <a:r>
              <a:rPr lang="es-MX" sz="1400" dirty="0">
                <a:solidFill>
                  <a:schemeClr val="tx1"/>
                </a:solidFill>
                <a:latin typeface="Raleway" pitchFamily="2" charset="0"/>
              </a:rPr>
              <a:t>EBITDA</a:t>
            </a:r>
            <a:endParaRPr lang="es-EC" sz="1400" dirty="0">
              <a:solidFill>
                <a:schemeClr val="tx1"/>
              </a:solidFill>
              <a:latin typeface="Raleway" pitchFamily="2" charset="0"/>
            </a:endParaRPr>
          </a:p>
        </p:txBody>
      </p:sp>
      <p:sp>
        <p:nvSpPr>
          <p:cNvPr id="21" name="Rectángulo 20">
            <a:extLst>
              <a:ext uri="{FF2B5EF4-FFF2-40B4-BE49-F238E27FC236}">
                <a16:creationId xmlns:a16="http://schemas.microsoft.com/office/drawing/2014/main" id="{C78BB344-5FBA-CBF4-ED8D-DD0D8F78D887}"/>
              </a:ext>
            </a:extLst>
          </p:cNvPr>
          <p:cNvSpPr/>
          <p:nvPr/>
        </p:nvSpPr>
        <p:spPr>
          <a:xfrm>
            <a:off x="7703126" y="4378338"/>
            <a:ext cx="2105891" cy="13843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es-MX" sz="1200" dirty="0">
                <a:solidFill>
                  <a:schemeClr val="tx1"/>
                </a:solidFill>
                <a:latin typeface="Raleway" pitchFamily="2" charset="0"/>
              </a:rPr>
              <a:t>Utilidad operacional</a:t>
            </a:r>
          </a:p>
          <a:p>
            <a:pPr marL="171450" indent="-171450">
              <a:buFont typeface="Arial" panose="020B0604020202020204" pitchFamily="34" charset="0"/>
              <a:buChar char="•"/>
            </a:pPr>
            <a:r>
              <a:rPr lang="es-MX" sz="1200" dirty="0">
                <a:solidFill>
                  <a:schemeClr val="tx1"/>
                </a:solidFill>
                <a:latin typeface="Raleway" pitchFamily="2" charset="0"/>
              </a:rPr>
              <a:t>Utilidad operativa antes depreciación, amortización y deterioro dentro del alcance de la NIC 36 Deterioro del valor de Activo</a:t>
            </a:r>
            <a:endParaRPr lang="es-EC" sz="1200" dirty="0">
              <a:solidFill>
                <a:schemeClr val="tx1"/>
              </a:solidFill>
              <a:latin typeface="Raleway" pitchFamily="2" charset="0"/>
            </a:endParaRPr>
          </a:p>
        </p:txBody>
      </p:sp>
      <p:sp>
        <p:nvSpPr>
          <p:cNvPr id="24" name="Rectángulo 23">
            <a:extLst>
              <a:ext uri="{FF2B5EF4-FFF2-40B4-BE49-F238E27FC236}">
                <a16:creationId xmlns:a16="http://schemas.microsoft.com/office/drawing/2014/main" id="{25726273-0318-FF2B-A77D-1BAF29690EE6}"/>
              </a:ext>
            </a:extLst>
          </p:cNvPr>
          <p:cNvSpPr/>
          <p:nvPr/>
        </p:nvSpPr>
        <p:spPr>
          <a:xfrm>
            <a:off x="9891277" y="3266358"/>
            <a:ext cx="1677268" cy="1042791"/>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500" b="1" dirty="0">
                <a:solidFill>
                  <a:schemeClr val="tx1"/>
                </a:solidFill>
                <a:latin typeface="Raleway" pitchFamily="2" charset="0"/>
              </a:rPr>
              <a:t>Otras medidas de desempeño</a:t>
            </a:r>
          </a:p>
          <a:p>
            <a:pPr algn="ctr"/>
            <a:r>
              <a:rPr lang="es-MX" sz="1300" dirty="0">
                <a:solidFill>
                  <a:schemeClr val="tx1"/>
                </a:solidFill>
                <a:latin typeface="Raleway" pitchFamily="2" charset="0"/>
              </a:rPr>
              <a:t>(No son </a:t>
            </a:r>
            <a:r>
              <a:rPr lang="es-MX" sz="1300" dirty="0" err="1">
                <a:solidFill>
                  <a:schemeClr val="tx1"/>
                </a:solidFill>
                <a:latin typeface="Raleway" pitchFamily="2" charset="0"/>
              </a:rPr>
              <a:t>MPM’s</a:t>
            </a:r>
            <a:r>
              <a:rPr lang="es-MX" sz="1300" dirty="0">
                <a:solidFill>
                  <a:schemeClr val="tx1"/>
                </a:solidFill>
                <a:latin typeface="Raleway" pitchFamily="2" charset="0"/>
              </a:rPr>
              <a:t>)</a:t>
            </a:r>
            <a:endParaRPr lang="es-EC" sz="1300" dirty="0">
              <a:solidFill>
                <a:schemeClr val="tx1"/>
              </a:solidFill>
              <a:latin typeface="Raleway" pitchFamily="2" charset="0"/>
            </a:endParaRPr>
          </a:p>
        </p:txBody>
      </p:sp>
      <p:sp>
        <p:nvSpPr>
          <p:cNvPr id="26" name="Rectángulo 25">
            <a:extLst>
              <a:ext uri="{FF2B5EF4-FFF2-40B4-BE49-F238E27FC236}">
                <a16:creationId xmlns:a16="http://schemas.microsoft.com/office/drawing/2014/main" id="{4C8CAF83-3063-9D30-2368-36B2FE140435}"/>
              </a:ext>
            </a:extLst>
          </p:cNvPr>
          <p:cNvSpPr/>
          <p:nvPr/>
        </p:nvSpPr>
        <p:spPr>
          <a:xfrm>
            <a:off x="9891277" y="4361641"/>
            <a:ext cx="1677268" cy="138432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MX" sz="1200" dirty="0">
                <a:solidFill>
                  <a:schemeClr val="tx1"/>
                </a:solidFill>
                <a:latin typeface="Raleway" pitchFamily="2" charset="0"/>
              </a:rPr>
              <a:t>Flujo de caja libre</a:t>
            </a:r>
          </a:p>
          <a:p>
            <a:pPr marL="285750" indent="-285750">
              <a:buFont typeface="Arial" panose="020B0604020202020204" pitchFamily="34" charset="0"/>
              <a:buChar char="•"/>
            </a:pPr>
            <a:r>
              <a:rPr lang="es-MX" sz="1200" dirty="0">
                <a:solidFill>
                  <a:schemeClr val="tx1"/>
                </a:solidFill>
                <a:latin typeface="Raleway" pitchFamily="2" charset="0"/>
              </a:rPr>
              <a:t>Deuda neta</a:t>
            </a:r>
          </a:p>
          <a:p>
            <a:pPr marL="285750" indent="-285750">
              <a:buFont typeface="Arial" panose="020B0604020202020204" pitchFamily="34" charset="0"/>
              <a:buChar char="•"/>
            </a:pPr>
            <a:r>
              <a:rPr lang="es-MX" sz="1200" dirty="0">
                <a:solidFill>
                  <a:schemeClr val="tx1"/>
                </a:solidFill>
                <a:latin typeface="Raleway" pitchFamily="2" charset="0"/>
              </a:rPr>
              <a:t>Número de clientes</a:t>
            </a:r>
          </a:p>
          <a:p>
            <a:pPr marL="285750" indent="-285750">
              <a:buFont typeface="Arial" panose="020B0604020202020204" pitchFamily="34" charset="0"/>
              <a:buChar char="•"/>
            </a:pPr>
            <a:r>
              <a:rPr lang="es-MX" sz="1200" dirty="0">
                <a:solidFill>
                  <a:schemeClr val="tx1"/>
                </a:solidFill>
                <a:latin typeface="Raleway" pitchFamily="2" charset="0"/>
              </a:rPr>
              <a:t>Satisfacción del cliente</a:t>
            </a:r>
            <a:endParaRPr lang="es-EC" sz="1200" dirty="0">
              <a:solidFill>
                <a:schemeClr val="tx1"/>
              </a:solidFill>
              <a:latin typeface="Raleway" pitchFamily="2" charset="0"/>
            </a:endParaRPr>
          </a:p>
        </p:txBody>
      </p:sp>
      <p:sp>
        <p:nvSpPr>
          <p:cNvPr id="28" name="CuadroTexto 27">
            <a:extLst>
              <a:ext uri="{FF2B5EF4-FFF2-40B4-BE49-F238E27FC236}">
                <a16:creationId xmlns:a16="http://schemas.microsoft.com/office/drawing/2014/main" id="{80AFB22B-1E84-4A57-E3E7-25E7F04AB9B3}"/>
              </a:ext>
            </a:extLst>
          </p:cNvPr>
          <p:cNvSpPr txBox="1"/>
          <p:nvPr/>
        </p:nvSpPr>
        <p:spPr>
          <a:xfrm>
            <a:off x="810507" y="2661417"/>
            <a:ext cx="4307630" cy="2677656"/>
          </a:xfrm>
          <a:prstGeom prst="rect">
            <a:avLst/>
          </a:prstGeom>
          <a:noFill/>
        </p:spPr>
        <p:txBody>
          <a:bodyPr wrap="square">
            <a:spAutoFit/>
          </a:bodyPr>
          <a:lstStyle/>
          <a:p>
            <a:pPr algn="just"/>
            <a:r>
              <a:rPr lang="es-MX" sz="1200" dirty="0">
                <a:latin typeface="Raleway" pitchFamily="2" charset="0"/>
              </a:rPr>
              <a:t> Una  medida  del  desempeño  definida  por  la  dirección  es  un  subtotal  de  ingresos  y  gastos que:</a:t>
            </a:r>
          </a:p>
          <a:p>
            <a:pPr algn="just"/>
            <a:endParaRPr lang="es-MX" sz="1200" dirty="0">
              <a:latin typeface="Raleway" pitchFamily="2" charset="0"/>
            </a:endParaRPr>
          </a:p>
          <a:p>
            <a:pPr marL="171450" indent="-171450" algn="just">
              <a:buFont typeface="Arial" panose="020B0604020202020204" pitchFamily="34" charset="0"/>
              <a:buChar char="•"/>
            </a:pPr>
            <a:r>
              <a:rPr lang="es-MX" sz="1200" dirty="0">
                <a:latin typeface="Raleway" pitchFamily="2" charset="0"/>
              </a:rPr>
              <a:t>Una  entidad  utiliza  en  comunicaciones  públicas  fuera  del  ámbito  financiero declaraciones</a:t>
            </a:r>
          </a:p>
          <a:p>
            <a:pPr marL="171450" indent="-171450" algn="just">
              <a:buFont typeface="Arial" panose="020B0604020202020204" pitchFamily="34" charset="0"/>
              <a:buChar char="•"/>
            </a:pPr>
            <a:endParaRPr lang="es-MX" sz="1200" dirty="0">
              <a:latin typeface="Raleway" pitchFamily="2" charset="0"/>
            </a:endParaRPr>
          </a:p>
          <a:p>
            <a:pPr marL="171450" indent="-171450" algn="just">
              <a:buFont typeface="Arial" panose="020B0604020202020204" pitchFamily="34" charset="0"/>
              <a:buChar char="•"/>
            </a:pPr>
            <a:r>
              <a:rPr lang="es-MX" sz="1200" dirty="0">
                <a:latin typeface="Raleway" pitchFamily="2" charset="0"/>
              </a:rPr>
              <a:t>Una  entidad  utiliza  para  comunicar  a  los  usuarios  de  los  estados  financieros  la  opinión  de  la  administración  sobre  un  aspecto  del  desempeño  financiero  de  la  entidad  en  su  conjunto</a:t>
            </a:r>
          </a:p>
          <a:p>
            <a:pPr marL="171450" indent="-171450" algn="just">
              <a:buFont typeface="Arial" panose="020B0604020202020204" pitchFamily="34" charset="0"/>
              <a:buChar char="•"/>
            </a:pPr>
            <a:endParaRPr lang="es-MX" sz="1200" dirty="0">
              <a:latin typeface="Raleway" pitchFamily="2" charset="0"/>
            </a:endParaRPr>
          </a:p>
          <a:p>
            <a:pPr marL="171450" indent="-171450" algn="just">
              <a:buFont typeface="Arial" panose="020B0604020202020204" pitchFamily="34" charset="0"/>
              <a:buChar char="•"/>
            </a:pPr>
            <a:r>
              <a:rPr lang="es-MX" sz="1200" dirty="0">
                <a:latin typeface="Raleway" pitchFamily="2" charset="0"/>
              </a:rPr>
              <a:t>No  requiere  específicamente  ser  presentado  o  revelado  por  las  Normas  de  Contabilidad  NIIF.</a:t>
            </a:r>
          </a:p>
          <a:p>
            <a:pPr marL="171450" indent="-171450" algn="just">
              <a:buFont typeface="Arial" panose="020B0604020202020204" pitchFamily="34" charset="0"/>
              <a:buChar char="•"/>
            </a:pPr>
            <a:endParaRPr lang="es-MX" sz="1200" dirty="0">
              <a:latin typeface="Raleway" pitchFamily="2" charset="0"/>
            </a:endParaRPr>
          </a:p>
        </p:txBody>
      </p:sp>
    </p:spTree>
    <p:extLst>
      <p:ext uri="{BB962C8B-B14F-4D97-AF65-F5344CB8AC3E}">
        <p14:creationId xmlns:p14="http://schemas.microsoft.com/office/powerpoint/2010/main" val="208975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EC830BD7-CE73-4DB5-D3FA-BEFD7728EE61}"/>
              </a:ext>
            </a:extLst>
          </p:cNvPr>
          <p:cNvSpPr txBox="1"/>
          <p:nvPr/>
        </p:nvSpPr>
        <p:spPr>
          <a:xfrm>
            <a:off x="763147" y="3560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Notas a los Estados Financieros – NIIF 18</a:t>
            </a:r>
            <a:endParaRPr lang="es-EC" sz="1400" dirty="0">
              <a:solidFill>
                <a:schemeClr val="bg1"/>
              </a:solidFill>
              <a:latin typeface="Raleway" pitchFamily="2" charset="0"/>
              <a:cs typeface="Arial" panose="020B0604020202020204" pitchFamily="34" charset="0"/>
            </a:endParaRPr>
          </a:p>
        </p:txBody>
      </p:sp>
      <p:sp>
        <p:nvSpPr>
          <p:cNvPr id="11" name="CuadroTexto 10">
            <a:extLst>
              <a:ext uri="{FF2B5EF4-FFF2-40B4-BE49-F238E27FC236}">
                <a16:creationId xmlns:a16="http://schemas.microsoft.com/office/drawing/2014/main" id="{5B76E051-C5F0-3EAF-1010-ED42A810EA04}"/>
              </a:ext>
            </a:extLst>
          </p:cNvPr>
          <p:cNvSpPr txBox="1"/>
          <p:nvPr/>
        </p:nvSpPr>
        <p:spPr>
          <a:xfrm>
            <a:off x="787901" y="1081476"/>
            <a:ext cx="9528313" cy="461665"/>
          </a:xfrm>
          <a:prstGeom prst="rect">
            <a:avLst/>
          </a:prstGeom>
          <a:noFill/>
        </p:spPr>
        <p:txBody>
          <a:bodyPr wrap="square">
            <a:spAutoFit/>
          </a:bodyPr>
          <a:lstStyle/>
          <a:p>
            <a:r>
              <a:rPr lang="es-EC" sz="2400" b="1" dirty="0">
                <a:latin typeface="Raleway" pitchFamily="2" charset="0"/>
              </a:rPr>
              <a:t>Management-</a:t>
            </a:r>
            <a:r>
              <a:rPr lang="es-EC" sz="2400" b="1" dirty="0" err="1">
                <a:latin typeface="Raleway" pitchFamily="2" charset="0"/>
              </a:rPr>
              <a:t>defined</a:t>
            </a:r>
            <a:r>
              <a:rPr lang="es-EC" sz="2400" b="1" dirty="0">
                <a:latin typeface="Raleway" pitchFamily="2" charset="0"/>
              </a:rPr>
              <a:t> performance </a:t>
            </a:r>
            <a:r>
              <a:rPr lang="es-EC" sz="2400" b="1" dirty="0" err="1">
                <a:latin typeface="Raleway" pitchFamily="2" charset="0"/>
              </a:rPr>
              <a:t>measures</a:t>
            </a:r>
            <a:r>
              <a:rPr lang="es-EC" sz="2400" b="1" dirty="0">
                <a:latin typeface="Raleway" pitchFamily="2" charset="0"/>
              </a:rPr>
              <a:t> (</a:t>
            </a:r>
            <a:r>
              <a:rPr lang="es-EC" sz="2400" b="1" dirty="0" err="1">
                <a:latin typeface="Raleway" pitchFamily="2" charset="0"/>
              </a:rPr>
              <a:t>MPMs</a:t>
            </a:r>
            <a:r>
              <a:rPr lang="es-EC" sz="2400" b="1" dirty="0">
                <a:latin typeface="Raleway" pitchFamily="2" charset="0"/>
              </a:rPr>
              <a:t>)</a:t>
            </a:r>
          </a:p>
        </p:txBody>
      </p:sp>
      <p:sp>
        <p:nvSpPr>
          <p:cNvPr id="13" name="CuadroTexto 12">
            <a:extLst>
              <a:ext uri="{FF2B5EF4-FFF2-40B4-BE49-F238E27FC236}">
                <a16:creationId xmlns:a16="http://schemas.microsoft.com/office/drawing/2014/main" id="{77D311AD-9A0E-733C-6ED1-BE5B319AC40A}"/>
              </a:ext>
            </a:extLst>
          </p:cNvPr>
          <p:cNvSpPr txBox="1"/>
          <p:nvPr/>
        </p:nvSpPr>
        <p:spPr>
          <a:xfrm>
            <a:off x="787901" y="1644823"/>
            <a:ext cx="9528313" cy="338554"/>
          </a:xfrm>
          <a:prstGeom prst="rect">
            <a:avLst/>
          </a:prstGeom>
          <a:noFill/>
        </p:spPr>
        <p:txBody>
          <a:bodyPr wrap="square">
            <a:spAutoFit/>
          </a:bodyPr>
          <a:lstStyle/>
          <a:p>
            <a:r>
              <a:rPr lang="es-EC" sz="1600" b="1" dirty="0">
                <a:solidFill>
                  <a:schemeClr val="tx1">
                    <a:lumMod val="50000"/>
                    <a:lumOff val="50000"/>
                  </a:schemeClr>
                </a:solidFill>
                <a:effectLst>
                  <a:outerShdw blurRad="38100" dist="38100" dir="2700000" algn="tl">
                    <a:srgbClr val="000000">
                      <a:alpha val="43137"/>
                    </a:srgbClr>
                  </a:outerShdw>
                </a:effectLst>
                <a:latin typeface="Raleway" pitchFamily="2" charset="0"/>
              </a:rPr>
              <a:t>Ejemplos</a:t>
            </a:r>
            <a:r>
              <a:rPr lang="es-EC" sz="1400" dirty="0">
                <a:solidFill>
                  <a:schemeClr val="tx1">
                    <a:lumMod val="50000"/>
                    <a:lumOff val="50000"/>
                  </a:schemeClr>
                </a:solidFill>
                <a:effectLst>
                  <a:outerShdw blurRad="38100" dist="38100" dir="2700000" algn="tl">
                    <a:srgbClr val="000000">
                      <a:alpha val="43137"/>
                    </a:srgbClr>
                  </a:outerShdw>
                </a:effectLst>
                <a:latin typeface="Raleway" pitchFamily="2" charset="0"/>
              </a:rPr>
              <a:t> de medidas que </a:t>
            </a:r>
            <a:r>
              <a:rPr lang="es-EC" sz="1600" b="1" dirty="0">
                <a:solidFill>
                  <a:schemeClr val="tx1">
                    <a:lumMod val="50000"/>
                    <a:lumOff val="50000"/>
                  </a:schemeClr>
                </a:solidFill>
                <a:effectLst>
                  <a:outerShdw blurRad="38100" dist="38100" dir="2700000" algn="tl">
                    <a:srgbClr val="000000">
                      <a:alpha val="43137"/>
                    </a:srgbClr>
                  </a:outerShdw>
                </a:effectLst>
                <a:latin typeface="Raleway" pitchFamily="2" charset="0"/>
              </a:rPr>
              <a:t>NO</a:t>
            </a:r>
            <a:r>
              <a:rPr lang="es-EC" sz="1400" dirty="0">
                <a:solidFill>
                  <a:schemeClr val="tx1">
                    <a:lumMod val="50000"/>
                    <a:lumOff val="50000"/>
                  </a:schemeClr>
                </a:solidFill>
                <a:effectLst>
                  <a:outerShdw blurRad="38100" dist="38100" dir="2700000" algn="tl">
                    <a:srgbClr val="000000">
                      <a:alpha val="43137"/>
                    </a:srgbClr>
                  </a:outerShdw>
                </a:effectLst>
                <a:latin typeface="Raleway" pitchFamily="2" charset="0"/>
              </a:rPr>
              <a:t> son </a:t>
            </a:r>
            <a:r>
              <a:rPr lang="es-EC" sz="1400" dirty="0" err="1">
                <a:solidFill>
                  <a:schemeClr val="tx1">
                    <a:lumMod val="50000"/>
                    <a:lumOff val="50000"/>
                  </a:schemeClr>
                </a:solidFill>
                <a:effectLst>
                  <a:outerShdw blurRad="38100" dist="38100" dir="2700000" algn="tl">
                    <a:srgbClr val="000000">
                      <a:alpha val="43137"/>
                    </a:srgbClr>
                  </a:outerShdw>
                </a:effectLst>
                <a:latin typeface="Raleway" pitchFamily="2" charset="0"/>
              </a:rPr>
              <a:t>MPMs</a:t>
            </a:r>
            <a:r>
              <a:rPr lang="es-EC" sz="1400" dirty="0">
                <a:solidFill>
                  <a:schemeClr val="tx1">
                    <a:lumMod val="50000"/>
                    <a:lumOff val="50000"/>
                  </a:schemeClr>
                </a:solidFill>
                <a:effectLst>
                  <a:outerShdw blurRad="38100" dist="38100" dir="2700000" algn="tl">
                    <a:srgbClr val="000000">
                      <a:alpha val="43137"/>
                    </a:srgbClr>
                  </a:outerShdw>
                </a:effectLst>
                <a:latin typeface="Raleway" pitchFamily="2" charset="0"/>
              </a:rPr>
              <a:t> (Medidas de desempeño definidas por la Administración)</a:t>
            </a:r>
          </a:p>
        </p:txBody>
      </p:sp>
      <p:graphicFrame>
        <p:nvGraphicFramePr>
          <p:cNvPr id="7" name="Diagrama 6">
            <a:extLst>
              <a:ext uri="{FF2B5EF4-FFF2-40B4-BE49-F238E27FC236}">
                <a16:creationId xmlns:a16="http://schemas.microsoft.com/office/drawing/2014/main" id="{DD2A0E0F-84D5-3908-47F0-BE0720563CA0}"/>
              </a:ext>
            </a:extLst>
          </p:cNvPr>
          <p:cNvGraphicFramePr/>
          <p:nvPr>
            <p:extLst>
              <p:ext uri="{D42A27DB-BD31-4B8C-83A1-F6EECF244321}">
                <p14:modId xmlns:p14="http://schemas.microsoft.com/office/powerpoint/2010/main" val="3423539148"/>
              </p:ext>
            </p:extLst>
          </p:nvPr>
        </p:nvGraphicFramePr>
        <p:xfrm>
          <a:off x="726932" y="1894204"/>
          <a:ext cx="9996487" cy="45032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226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EC830BD7-CE73-4DB5-D3FA-BEFD7728EE61}"/>
              </a:ext>
            </a:extLst>
          </p:cNvPr>
          <p:cNvSpPr txBox="1"/>
          <p:nvPr/>
        </p:nvSpPr>
        <p:spPr>
          <a:xfrm>
            <a:off x="763147" y="3560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Notas a los Estados Financieros – NIIF 18</a:t>
            </a:r>
            <a:endParaRPr lang="es-EC" sz="1400" dirty="0">
              <a:solidFill>
                <a:schemeClr val="bg1"/>
              </a:solidFill>
              <a:latin typeface="Raleway" pitchFamily="2" charset="0"/>
              <a:cs typeface="Arial" panose="020B0604020202020204" pitchFamily="34" charset="0"/>
            </a:endParaRPr>
          </a:p>
        </p:txBody>
      </p:sp>
      <p:sp>
        <p:nvSpPr>
          <p:cNvPr id="11" name="CuadroTexto 10">
            <a:extLst>
              <a:ext uri="{FF2B5EF4-FFF2-40B4-BE49-F238E27FC236}">
                <a16:creationId xmlns:a16="http://schemas.microsoft.com/office/drawing/2014/main" id="{5B76E051-C5F0-3EAF-1010-ED42A810EA04}"/>
              </a:ext>
            </a:extLst>
          </p:cNvPr>
          <p:cNvSpPr txBox="1"/>
          <p:nvPr/>
        </p:nvSpPr>
        <p:spPr>
          <a:xfrm>
            <a:off x="787901" y="1081476"/>
            <a:ext cx="9528313" cy="461665"/>
          </a:xfrm>
          <a:prstGeom prst="rect">
            <a:avLst/>
          </a:prstGeom>
          <a:noFill/>
        </p:spPr>
        <p:txBody>
          <a:bodyPr wrap="square">
            <a:spAutoFit/>
          </a:bodyPr>
          <a:lstStyle/>
          <a:p>
            <a:r>
              <a:rPr lang="es-EC" sz="2400" b="1" dirty="0">
                <a:latin typeface="Raleway" pitchFamily="2" charset="0"/>
              </a:rPr>
              <a:t>Management-</a:t>
            </a:r>
            <a:r>
              <a:rPr lang="es-EC" sz="2400" b="1" dirty="0" err="1">
                <a:latin typeface="Raleway" pitchFamily="2" charset="0"/>
              </a:rPr>
              <a:t>defined</a:t>
            </a:r>
            <a:r>
              <a:rPr lang="es-EC" sz="2400" b="1" dirty="0">
                <a:latin typeface="Raleway" pitchFamily="2" charset="0"/>
              </a:rPr>
              <a:t> performance </a:t>
            </a:r>
            <a:r>
              <a:rPr lang="es-EC" sz="2400" b="1" dirty="0" err="1">
                <a:latin typeface="Raleway" pitchFamily="2" charset="0"/>
              </a:rPr>
              <a:t>measures</a:t>
            </a:r>
            <a:r>
              <a:rPr lang="es-EC" sz="2400" b="1" dirty="0">
                <a:latin typeface="Raleway" pitchFamily="2" charset="0"/>
              </a:rPr>
              <a:t> (</a:t>
            </a:r>
            <a:r>
              <a:rPr lang="es-EC" sz="2400" b="1" dirty="0" err="1">
                <a:latin typeface="Raleway" pitchFamily="2" charset="0"/>
              </a:rPr>
              <a:t>MPMs</a:t>
            </a:r>
            <a:r>
              <a:rPr lang="es-EC" sz="2400" b="1" dirty="0">
                <a:latin typeface="Raleway" pitchFamily="2" charset="0"/>
              </a:rPr>
              <a:t>)</a:t>
            </a:r>
          </a:p>
        </p:txBody>
      </p:sp>
      <p:pic>
        <p:nvPicPr>
          <p:cNvPr id="18" name="Gráfico 17" descr="Insignia 1 contorno">
            <a:extLst>
              <a:ext uri="{FF2B5EF4-FFF2-40B4-BE49-F238E27FC236}">
                <a16:creationId xmlns:a16="http://schemas.microsoft.com/office/drawing/2014/main" id="{7E89BC8B-79F8-302D-E0F5-B1ABB2F8200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364" y="2548636"/>
            <a:ext cx="914400" cy="914400"/>
          </a:xfrm>
          <a:prstGeom prst="rect">
            <a:avLst/>
          </a:prstGeom>
        </p:spPr>
      </p:pic>
      <p:sp>
        <p:nvSpPr>
          <p:cNvPr id="7" name="CuadroTexto 6">
            <a:extLst>
              <a:ext uri="{FF2B5EF4-FFF2-40B4-BE49-F238E27FC236}">
                <a16:creationId xmlns:a16="http://schemas.microsoft.com/office/drawing/2014/main" id="{4D6D2799-DFFE-ADCF-1B2A-51AA38A1CD15}"/>
              </a:ext>
            </a:extLst>
          </p:cNvPr>
          <p:cNvSpPr txBox="1"/>
          <p:nvPr/>
        </p:nvSpPr>
        <p:spPr>
          <a:xfrm>
            <a:off x="1593264" y="2673991"/>
            <a:ext cx="5514112" cy="3046988"/>
          </a:xfrm>
          <a:prstGeom prst="rect">
            <a:avLst/>
          </a:prstGeom>
          <a:noFill/>
        </p:spPr>
        <p:txBody>
          <a:bodyPr wrap="square">
            <a:spAutoFit/>
          </a:bodyPr>
          <a:lstStyle/>
          <a:p>
            <a:pPr algn="just"/>
            <a:r>
              <a:rPr lang="es-MX" sz="1600" dirty="0">
                <a:latin typeface="Raleway" pitchFamily="2" charset="0"/>
              </a:rPr>
              <a:t>Una  descripción  del  aspecto  del  desempeño  financiero  que,  en  opinión  de  la  administración,  se  comunica  mediante  la  medida  de  desempeño  definida  por  la   administración.  </a:t>
            </a:r>
          </a:p>
          <a:p>
            <a:pPr algn="just"/>
            <a:endParaRPr lang="es-MX" sz="1600" dirty="0">
              <a:latin typeface="Raleway" pitchFamily="2" charset="0"/>
            </a:endParaRPr>
          </a:p>
          <a:p>
            <a:pPr algn="just"/>
            <a:endParaRPr lang="es-MX" sz="1600" dirty="0">
              <a:latin typeface="Raleway" pitchFamily="2" charset="0"/>
            </a:endParaRPr>
          </a:p>
          <a:p>
            <a:pPr algn="just"/>
            <a:endParaRPr lang="es-MX" sz="1600" dirty="0">
              <a:latin typeface="Raleway" pitchFamily="2" charset="0"/>
            </a:endParaRPr>
          </a:p>
          <a:p>
            <a:pPr algn="just"/>
            <a:r>
              <a:rPr lang="es-MX" sz="1600" dirty="0">
                <a:latin typeface="Raleway" pitchFamily="2" charset="0"/>
              </a:rPr>
              <a:t>Esta  descripción  incluirá  explicaciones  de  por  qué,  en  opinión  de  la   administración,  la  medida  del  desempeño  definida  por  la  administración  proporciona   información  útil  sobre  el  desempeño  financiero  de  la  entidad.</a:t>
            </a:r>
            <a:endParaRPr lang="es-EC" sz="1600" dirty="0">
              <a:latin typeface="Raleway" pitchFamily="2" charset="0"/>
            </a:endParaRPr>
          </a:p>
        </p:txBody>
      </p:sp>
      <p:sp>
        <p:nvSpPr>
          <p:cNvPr id="15" name="CuadroTexto 14">
            <a:extLst>
              <a:ext uri="{FF2B5EF4-FFF2-40B4-BE49-F238E27FC236}">
                <a16:creationId xmlns:a16="http://schemas.microsoft.com/office/drawing/2014/main" id="{C1100F1F-BF52-7F9A-5890-6DB8B20DD8A6}"/>
              </a:ext>
            </a:extLst>
          </p:cNvPr>
          <p:cNvSpPr txBox="1"/>
          <p:nvPr/>
        </p:nvSpPr>
        <p:spPr>
          <a:xfrm>
            <a:off x="778261" y="1766302"/>
            <a:ext cx="9528313" cy="338554"/>
          </a:xfrm>
          <a:prstGeom prst="rect">
            <a:avLst/>
          </a:prstGeom>
          <a:noFill/>
        </p:spPr>
        <p:txBody>
          <a:bodyPr wrap="square">
            <a:spAutoFit/>
          </a:bodyPr>
          <a:lstStyle/>
          <a:p>
            <a:r>
              <a:rPr lang="es-EC" sz="1600" b="1" dirty="0">
                <a:latin typeface="Raleway" pitchFamily="2" charset="0"/>
              </a:rPr>
              <a:t>Información a revelar en notas a los estados financieros</a:t>
            </a:r>
          </a:p>
        </p:txBody>
      </p:sp>
      <p:pic>
        <p:nvPicPr>
          <p:cNvPr id="2050" name="Picture 2" descr="cforemoto-blog">
            <a:extLst>
              <a:ext uri="{FF2B5EF4-FFF2-40B4-BE49-F238E27FC236}">
                <a16:creationId xmlns:a16="http://schemas.microsoft.com/office/drawing/2014/main" id="{03A1B458-F790-374B-CBB8-F364A5E73D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2153" y="2673991"/>
            <a:ext cx="3996335" cy="26642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717425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9" name="CuadroTexto 8">
            <a:extLst>
              <a:ext uri="{FF2B5EF4-FFF2-40B4-BE49-F238E27FC236}">
                <a16:creationId xmlns:a16="http://schemas.microsoft.com/office/drawing/2014/main" id="{EC830BD7-CE73-4DB5-D3FA-BEFD7728EE61}"/>
              </a:ext>
            </a:extLst>
          </p:cNvPr>
          <p:cNvSpPr txBox="1"/>
          <p:nvPr/>
        </p:nvSpPr>
        <p:spPr>
          <a:xfrm>
            <a:off x="763147" y="3560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Notas a los Estados Financieros – NIIF 18</a:t>
            </a:r>
            <a:endParaRPr lang="es-EC" sz="1400" dirty="0">
              <a:solidFill>
                <a:schemeClr val="bg1"/>
              </a:solidFill>
              <a:latin typeface="Raleway" pitchFamily="2" charset="0"/>
              <a:cs typeface="Arial" panose="020B0604020202020204" pitchFamily="34" charset="0"/>
            </a:endParaRPr>
          </a:p>
        </p:txBody>
      </p:sp>
      <p:sp>
        <p:nvSpPr>
          <p:cNvPr id="11" name="CuadroTexto 10">
            <a:extLst>
              <a:ext uri="{FF2B5EF4-FFF2-40B4-BE49-F238E27FC236}">
                <a16:creationId xmlns:a16="http://schemas.microsoft.com/office/drawing/2014/main" id="{5B76E051-C5F0-3EAF-1010-ED42A810EA04}"/>
              </a:ext>
            </a:extLst>
          </p:cNvPr>
          <p:cNvSpPr txBox="1"/>
          <p:nvPr/>
        </p:nvSpPr>
        <p:spPr>
          <a:xfrm>
            <a:off x="787901" y="1081476"/>
            <a:ext cx="9528313" cy="461665"/>
          </a:xfrm>
          <a:prstGeom prst="rect">
            <a:avLst/>
          </a:prstGeom>
          <a:noFill/>
        </p:spPr>
        <p:txBody>
          <a:bodyPr wrap="square">
            <a:spAutoFit/>
          </a:bodyPr>
          <a:lstStyle/>
          <a:p>
            <a:r>
              <a:rPr lang="es-EC" sz="2400" b="1" dirty="0">
                <a:latin typeface="Raleway" pitchFamily="2" charset="0"/>
              </a:rPr>
              <a:t>Management-</a:t>
            </a:r>
            <a:r>
              <a:rPr lang="es-EC" sz="2400" b="1" dirty="0" err="1">
                <a:latin typeface="Raleway" pitchFamily="2" charset="0"/>
              </a:rPr>
              <a:t>defined</a:t>
            </a:r>
            <a:r>
              <a:rPr lang="es-EC" sz="2400" b="1" dirty="0">
                <a:latin typeface="Raleway" pitchFamily="2" charset="0"/>
              </a:rPr>
              <a:t> performance </a:t>
            </a:r>
            <a:r>
              <a:rPr lang="es-EC" sz="2400" b="1" dirty="0" err="1">
                <a:latin typeface="Raleway" pitchFamily="2" charset="0"/>
              </a:rPr>
              <a:t>measures</a:t>
            </a:r>
            <a:r>
              <a:rPr lang="es-EC" sz="2400" b="1" dirty="0">
                <a:latin typeface="Raleway" pitchFamily="2" charset="0"/>
              </a:rPr>
              <a:t> (</a:t>
            </a:r>
            <a:r>
              <a:rPr lang="es-EC" sz="2400" b="1" dirty="0" err="1">
                <a:latin typeface="Raleway" pitchFamily="2" charset="0"/>
              </a:rPr>
              <a:t>MPMs</a:t>
            </a:r>
            <a:r>
              <a:rPr lang="es-EC" sz="2400" b="1" dirty="0">
                <a:latin typeface="Raleway" pitchFamily="2" charset="0"/>
              </a:rPr>
              <a:t>)</a:t>
            </a:r>
          </a:p>
        </p:txBody>
      </p:sp>
      <p:sp>
        <p:nvSpPr>
          <p:cNvPr id="7" name="CuadroTexto 6">
            <a:extLst>
              <a:ext uri="{FF2B5EF4-FFF2-40B4-BE49-F238E27FC236}">
                <a16:creationId xmlns:a16="http://schemas.microsoft.com/office/drawing/2014/main" id="{4D6D2799-DFFE-ADCF-1B2A-51AA38A1CD15}"/>
              </a:ext>
            </a:extLst>
          </p:cNvPr>
          <p:cNvSpPr txBox="1"/>
          <p:nvPr/>
        </p:nvSpPr>
        <p:spPr>
          <a:xfrm>
            <a:off x="1593264" y="2673991"/>
            <a:ext cx="5514112" cy="523220"/>
          </a:xfrm>
          <a:prstGeom prst="rect">
            <a:avLst/>
          </a:prstGeom>
          <a:noFill/>
        </p:spPr>
        <p:txBody>
          <a:bodyPr wrap="square">
            <a:spAutoFit/>
          </a:bodyPr>
          <a:lstStyle/>
          <a:p>
            <a:pPr algn="just"/>
            <a:r>
              <a:rPr lang="es-MX" sz="1400" dirty="0">
                <a:latin typeface="Raleway" pitchFamily="2" charset="0"/>
              </a:rPr>
              <a:t>Cómo  se  calcula  la  medida  del  desempeño  definida  por  la  dirección</a:t>
            </a:r>
          </a:p>
        </p:txBody>
      </p:sp>
      <p:sp>
        <p:nvSpPr>
          <p:cNvPr id="15" name="CuadroTexto 14">
            <a:extLst>
              <a:ext uri="{FF2B5EF4-FFF2-40B4-BE49-F238E27FC236}">
                <a16:creationId xmlns:a16="http://schemas.microsoft.com/office/drawing/2014/main" id="{C1100F1F-BF52-7F9A-5890-6DB8B20DD8A6}"/>
              </a:ext>
            </a:extLst>
          </p:cNvPr>
          <p:cNvSpPr txBox="1"/>
          <p:nvPr/>
        </p:nvSpPr>
        <p:spPr>
          <a:xfrm>
            <a:off x="778261" y="1766302"/>
            <a:ext cx="9528313" cy="338554"/>
          </a:xfrm>
          <a:prstGeom prst="rect">
            <a:avLst/>
          </a:prstGeom>
          <a:noFill/>
        </p:spPr>
        <p:txBody>
          <a:bodyPr wrap="square">
            <a:spAutoFit/>
          </a:bodyPr>
          <a:lstStyle/>
          <a:p>
            <a:r>
              <a:rPr lang="es-EC" sz="1600" b="1" dirty="0">
                <a:latin typeface="Raleway" pitchFamily="2" charset="0"/>
              </a:rPr>
              <a:t>Información a revelar en notas a los estados financieros</a:t>
            </a:r>
          </a:p>
        </p:txBody>
      </p:sp>
      <p:pic>
        <p:nvPicPr>
          <p:cNvPr id="2050" name="Picture 2" descr="cforemoto-blog">
            <a:extLst>
              <a:ext uri="{FF2B5EF4-FFF2-40B4-BE49-F238E27FC236}">
                <a16:creationId xmlns:a16="http://schemas.microsoft.com/office/drawing/2014/main" id="{03A1B458-F790-374B-CBB8-F364A5E73D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02153" y="2673991"/>
            <a:ext cx="3996335" cy="26642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CuadroTexto 2">
            <a:extLst>
              <a:ext uri="{FF2B5EF4-FFF2-40B4-BE49-F238E27FC236}">
                <a16:creationId xmlns:a16="http://schemas.microsoft.com/office/drawing/2014/main" id="{3AFB7B3A-CC88-9742-2C17-7A91589A39D1}"/>
              </a:ext>
            </a:extLst>
          </p:cNvPr>
          <p:cNvSpPr txBox="1"/>
          <p:nvPr/>
        </p:nvSpPr>
        <p:spPr>
          <a:xfrm>
            <a:off x="1593264" y="3612489"/>
            <a:ext cx="5514112" cy="954107"/>
          </a:xfrm>
          <a:prstGeom prst="rect">
            <a:avLst/>
          </a:prstGeom>
          <a:noFill/>
        </p:spPr>
        <p:txBody>
          <a:bodyPr wrap="square">
            <a:spAutoFit/>
          </a:bodyPr>
          <a:lstStyle/>
          <a:p>
            <a:pPr algn="just"/>
            <a:r>
              <a:rPr lang="es-MX" sz="1400" b="1" u="sng" dirty="0">
                <a:latin typeface="Raleway" pitchFamily="2" charset="0"/>
              </a:rPr>
              <a:t>Una  conciliación </a:t>
            </a:r>
            <a:r>
              <a:rPr lang="es-MX" sz="1400" dirty="0">
                <a:latin typeface="Raleway" pitchFamily="2" charset="0"/>
              </a:rPr>
              <a:t> entre  la  </a:t>
            </a:r>
            <a:r>
              <a:rPr lang="es-MX" sz="1400" b="1" dirty="0">
                <a:latin typeface="Raleway" pitchFamily="2" charset="0"/>
              </a:rPr>
              <a:t>MPM </a:t>
            </a:r>
            <a:r>
              <a:rPr lang="es-MX" sz="1400" dirty="0">
                <a:latin typeface="Raleway" pitchFamily="2" charset="0"/>
              </a:rPr>
              <a:t> y  el  subtotal  más  directamente  comparable  enumerado  en  el  párrafo  118  o  el  total  o  subtotal   específicamente  requerido  para  ser  presentado  o  revelado  por  las  NIIF.</a:t>
            </a:r>
          </a:p>
        </p:txBody>
      </p:sp>
      <p:sp>
        <p:nvSpPr>
          <p:cNvPr id="13" name="CuadroTexto 12">
            <a:extLst>
              <a:ext uri="{FF2B5EF4-FFF2-40B4-BE49-F238E27FC236}">
                <a16:creationId xmlns:a16="http://schemas.microsoft.com/office/drawing/2014/main" id="{F51EC036-33E9-B322-3404-07747E17A439}"/>
              </a:ext>
            </a:extLst>
          </p:cNvPr>
          <p:cNvSpPr txBox="1"/>
          <p:nvPr/>
        </p:nvSpPr>
        <p:spPr>
          <a:xfrm>
            <a:off x="1646882" y="4937628"/>
            <a:ext cx="5460494" cy="738664"/>
          </a:xfrm>
          <a:prstGeom prst="rect">
            <a:avLst/>
          </a:prstGeom>
          <a:noFill/>
        </p:spPr>
        <p:txBody>
          <a:bodyPr wrap="square">
            <a:spAutoFit/>
          </a:bodyPr>
          <a:lstStyle/>
          <a:p>
            <a:r>
              <a:rPr lang="es-MX" sz="1400" dirty="0">
                <a:latin typeface="Raleway" pitchFamily="2" charset="0"/>
              </a:rPr>
              <a:t>El  efecto  del  impuesto  a  las  ganancias  y  el  efecto  sobre  las  participaciones  no  controladoras  para  cada  partida  revelada  en  la  conciliación  requerida..</a:t>
            </a:r>
            <a:endParaRPr lang="es-EC" sz="1400" dirty="0">
              <a:latin typeface="Raleway" pitchFamily="2" charset="0"/>
            </a:endParaRPr>
          </a:p>
        </p:txBody>
      </p:sp>
      <p:pic>
        <p:nvPicPr>
          <p:cNvPr id="14" name="Gráfico 13" descr="Insignia contorno">
            <a:extLst>
              <a:ext uri="{FF2B5EF4-FFF2-40B4-BE49-F238E27FC236}">
                <a16:creationId xmlns:a16="http://schemas.microsoft.com/office/drawing/2014/main" id="{8D7E4A16-6663-6916-4EB0-C539F9490EE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1286" y="2478401"/>
            <a:ext cx="914400" cy="914400"/>
          </a:xfrm>
          <a:prstGeom prst="rect">
            <a:avLst/>
          </a:prstGeom>
        </p:spPr>
      </p:pic>
      <p:pic>
        <p:nvPicPr>
          <p:cNvPr id="17" name="Gráfico 16" descr="Insignia 4 contorno">
            <a:extLst>
              <a:ext uri="{FF2B5EF4-FFF2-40B4-BE49-F238E27FC236}">
                <a16:creationId xmlns:a16="http://schemas.microsoft.com/office/drawing/2014/main" id="{235C36E0-2B9F-7937-D7E7-57F775524B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4293" y="4730186"/>
            <a:ext cx="914400" cy="914400"/>
          </a:xfrm>
          <a:prstGeom prst="rect">
            <a:avLst/>
          </a:prstGeom>
        </p:spPr>
      </p:pic>
      <p:pic>
        <p:nvPicPr>
          <p:cNvPr id="20" name="Gráfico 19" descr="Insignia 3 contorno">
            <a:extLst>
              <a:ext uri="{FF2B5EF4-FFF2-40B4-BE49-F238E27FC236}">
                <a16:creationId xmlns:a16="http://schemas.microsoft.com/office/drawing/2014/main" id="{E25317BF-0139-8C5D-4914-085277A8AFF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31286" y="3457233"/>
            <a:ext cx="914400" cy="914400"/>
          </a:xfrm>
          <a:prstGeom prst="rect">
            <a:avLst/>
          </a:prstGeom>
        </p:spPr>
      </p:pic>
    </p:spTree>
    <p:extLst>
      <p:ext uri="{BB962C8B-B14F-4D97-AF65-F5344CB8AC3E}">
        <p14:creationId xmlns:p14="http://schemas.microsoft.com/office/powerpoint/2010/main" val="3173749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NIIF y Leyes tributarias</a:t>
            </a:r>
            <a:endParaRPr lang="es-EC" sz="1400"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952831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¿Los Estados Financieros se deben preparar en base a la Leyes Tributarias?</a:t>
            </a:r>
            <a:endParaRPr lang="es-MX" sz="1600" dirty="0">
              <a:solidFill>
                <a:schemeClr val="bg1"/>
              </a:solidFill>
              <a:latin typeface="Raleway" pitchFamily="2" charset="0"/>
              <a:cs typeface="Arial" panose="020B0604020202020204" pitchFamily="34" charset="0"/>
            </a:endParaRPr>
          </a:p>
        </p:txBody>
      </p:sp>
      <p:sp>
        <p:nvSpPr>
          <p:cNvPr id="21" name="CuadroTexto 20">
            <a:extLst>
              <a:ext uri="{FF2B5EF4-FFF2-40B4-BE49-F238E27FC236}">
                <a16:creationId xmlns:a16="http://schemas.microsoft.com/office/drawing/2014/main" id="{C40F21FF-1748-C60A-8A2D-44F1514B1304}"/>
              </a:ext>
            </a:extLst>
          </p:cNvPr>
          <p:cNvSpPr txBox="1"/>
          <p:nvPr/>
        </p:nvSpPr>
        <p:spPr>
          <a:xfrm>
            <a:off x="1063564" y="5497187"/>
            <a:ext cx="8205125" cy="276999"/>
          </a:xfrm>
          <a:prstGeom prst="rect">
            <a:avLst/>
          </a:prstGeom>
          <a:noFill/>
        </p:spPr>
        <p:txBody>
          <a:bodyPr wrap="square" rtlCol="0">
            <a:spAutoFit/>
          </a:bodyPr>
          <a:lstStyle/>
          <a:p>
            <a:r>
              <a:rPr lang="es-MX" sz="1200" b="1" dirty="0">
                <a:latin typeface="Raleway" pitchFamily="2" charset="0"/>
                <a:cs typeface="Arial" panose="020B0604020202020204" pitchFamily="34" charset="0"/>
              </a:rPr>
              <a:t>Fuente:</a:t>
            </a:r>
            <a:r>
              <a:rPr lang="es-MX" sz="1200" dirty="0">
                <a:latin typeface="Raleway" pitchFamily="2" charset="0"/>
                <a:cs typeface="Arial" panose="020B0604020202020204" pitchFamily="34" charset="0"/>
              </a:rPr>
              <a:t> Ley de Régimen Tributario Interno / Capítulo VI “Contabilidad y Estados Financieros” / Art 21.</a:t>
            </a:r>
            <a:endParaRPr lang="es-EC" sz="1200" dirty="0">
              <a:latin typeface="Raleway" pitchFamily="2" charset="0"/>
              <a:cs typeface="Arial" panose="020B0604020202020204" pitchFamily="34" charset="0"/>
            </a:endParaRPr>
          </a:p>
        </p:txBody>
      </p:sp>
      <p:sp>
        <p:nvSpPr>
          <p:cNvPr id="22" name="CuadroTexto 21">
            <a:extLst>
              <a:ext uri="{FF2B5EF4-FFF2-40B4-BE49-F238E27FC236}">
                <a16:creationId xmlns:a16="http://schemas.microsoft.com/office/drawing/2014/main" id="{241E86FB-6DFB-8EEC-D5BF-DE01FD2D7FC5}"/>
              </a:ext>
            </a:extLst>
          </p:cNvPr>
          <p:cNvSpPr txBox="1"/>
          <p:nvPr/>
        </p:nvSpPr>
        <p:spPr>
          <a:xfrm>
            <a:off x="9796354" y="5732809"/>
            <a:ext cx="1860660" cy="246221"/>
          </a:xfrm>
          <a:prstGeom prst="rect">
            <a:avLst/>
          </a:prstGeom>
          <a:noFill/>
        </p:spPr>
        <p:txBody>
          <a:bodyPr wrap="square" rtlCol="0">
            <a:spAutoFit/>
          </a:bodyPr>
          <a:lstStyle/>
          <a:p>
            <a:r>
              <a:rPr lang="es-MX" sz="1000" dirty="0">
                <a:latin typeface="Raleway" pitchFamily="2" charset="0"/>
                <a:cs typeface="Arial" panose="020B0604020202020204" pitchFamily="34" charset="0"/>
              </a:rPr>
              <a:t>Fuente: NIC 1 párrafo 9</a:t>
            </a:r>
            <a:endParaRPr lang="es-EC" sz="1000" dirty="0">
              <a:latin typeface="Raleway" pitchFamily="2" charset="0"/>
              <a:cs typeface="Arial" panose="020B0604020202020204" pitchFamily="34" charset="0"/>
            </a:endParaRPr>
          </a:p>
        </p:txBody>
      </p:sp>
      <p:sp>
        <p:nvSpPr>
          <p:cNvPr id="3" name="CuadroTexto 2">
            <a:extLst>
              <a:ext uri="{FF2B5EF4-FFF2-40B4-BE49-F238E27FC236}">
                <a16:creationId xmlns:a16="http://schemas.microsoft.com/office/drawing/2014/main" id="{A2E1E278-A7A0-5B30-EFD6-DF16C2E7251E}"/>
              </a:ext>
            </a:extLst>
          </p:cNvPr>
          <p:cNvSpPr txBox="1"/>
          <p:nvPr/>
        </p:nvSpPr>
        <p:spPr>
          <a:xfrm>
            <a:off x="980435" y="1992750"/>
            <a:ext cx="9326292" cy="3046988"/>
          </a:xfrm>
          <a:prstGeom prst="rect">
            <a:avLst/>
          </a:prstGeom>
          <a:noFill/>
        </p:spPr>
        <p:txBody>
          <a:bodyPr wrap="square" rtlCol="0">
            <a:spAutoFit/>
          </a:bodyPr>
          <a:lstStyle/>
          <a:p>
            <a:pPr algn="just"/>
            <a:r>
              <a:rPr lang="es-MX" sz="1600" b="1" dirty="0">
                <a:latin typeface="Raleway" pitchFamily="2" charset="0"/>
              </a:rPr>
              <a:t>Art. 20.- Principios generales.- (Reformado por el Art. 80 de la Ley s/n, R.O. 242-3S, 29 XII-2007).-</a:t>
            </a:r>
            <a:r>
              <a:rPr lang="es-MX" sz="1600" dirty="0">
                <a:latin typeface="Raleway" pitchFamily="2" charset="0"/>
              </a:rPr>
              <a:t> La contabilidad se llevará por el sistema de partida doble, en idioma castellano y en dólares de los Estados Unidos de América, </a:t>
            </a:r>
            <a:r>
              <a:rPr lang="es-MX" sz="1600" b="1" dirty="0">
                <a:solidFill>
                  <a:srgbClr val="FF0000"/>
                </a:solidFill>
                <a:latin typeface="Raleway" pitchFamily="2" charset="0"/>
              </a:rPr>
              <a:t>tomando en consideración los principios contables de general aceptación</a:t>
            </a:r>
            <a:r>
              <a:rPr lang="es-MX" sz="1600" dirty="0">
                <a:latin typeface="Raleway" pitchFamily="2" charset="0"/>
              </a:rPr>
              <a:t>, para registrar el movimiento económico y determinar el estado de situación financiera y los resultados imputables al respectivo ejercicio impositivo. </a:t>
            </a:r>
          </a:p>
          <a:p>
            <a:pPr algn="just"/>
            <a:endParaRPr lang="es-MX" sz="1600" dirty="0">
              <a:latin typeface="Raleway" pitchFamily="2" charset="0"/>
            </a:endParaRPr>
          </a:p>
          <a:p>
            <a:pPr algn="just"/>
            <a:r>
              <a:rPr lang="es-MX" sz="1600" b="1" dirty="0">
                <a:latin typeface="Raleway" pitchFamily="2" charset="0"/>
              </a:rPr>
              <a:t>Art. 21.- Estados financieros.-</a:t>
            </a:r>
            <a:r>
              <a:rPr lang="es-MX" sz="1600" dirty="0">
                <a:latin typeface="Raleway" pitchFamily="2" charset="0"/>
              </a:rPr>
              <a:t> Los estados financieros servirán </a:t>
            </a:r>
            <a:r>
              <a:rPr lang="es-MX" sz="1600" b="1" dirty="0">
                <a:solidFill>
                  <a:srgbClr val="FF0000"/>
                </a:solidFill>
                <a:latin typeface="Raleway" pitchFamily="2" charset="0"/>
              </a:rPr>
              <a:t>de base</a:t>
            </a:r>
            <a:r>
              <a:rPr lang="es-MX" sz="1600" dirty="0">
                <a:latin typeface="Raleway" pitchFamily="2" charset="0"/>
              </a:rPr>
              <a:t> </a:t>
            </a:r>
            <a:r>
              <a:rPr lang="es-MX" sz="1600" b="1" dirty="0">
                <a:solidFill>
                  <a:srgbClr val="FF0000"/>
                </a:solidFill>
                <a:latin typeface="Raleway" pitchFamily="2" charset="0"/>
              </a:rPr>
              <a:t>para la presentación de las declaraciones de impuestos</a:t>
            </a:r>
            <a:r>
              <a:rPr lang="es-MX" sz="1600" dirty="0">
                <a:latin typeface="Raleway" pitchFamily="2" charset="0"/>
              </a:rPr>
              <a:t>, así como también para su presentación a la Superintendencia de Compañías y a la Superintendencia de Bancos y Seguros, según el caso. Las entidades financieras así como las entidades y organismos del sector público que, para cualquier trámite, requieran conocer sobre la situación financiera de las empresas, exigirán la presentación de los mismos estados financieros que sirvieron para fines tributarios. </a:t>
            </a:r>
            <a:endParaRPr lang="es-EC" sz="1600" dirty="0">
              <a:latin typeface="Raleway" pitchFamily="2" charset="0"/>
              <a:cs typeface="Arial" panose="020B0604020202020204" pitchFamily="34" charset="0"/>
            </a:endParaRPr>
          </a:p>
        </p:txBody>
      </p:sp>
    </p:spTree>
    <p:extLst>
      <p:ext uri="{BB962C8B-B14F-4D97-AF65-F5344CB8AC3E}">
        <p14:creationId xmlns:p14="http://schemas.microsoft.com/office/powerpoint/2010/main" val="5583486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NIIF y Leyes Tributarias</a:t>
            </a:r>
            <a:endParaRPr lang="es-EC" sz="1400"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093693"/>
            <a:ext cx="9528313" cy="707886"/>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¿Cómo se preparan Estados Financieros bajo NIIF y cómo se determina el Impuesto a la Renta de forma correcta?</a:t>
            </a:r>
            <a:endParaRPr lang="es-MX" sz="1600" dirty="0">
              <a:solidFill>
                <a:schemeClr val="bg1"/>
              </a:solidFill>
              <a:latin typeface="Raleway" pitchFamily="2" charset="0"/>
              <a:cs typeface="Arial" panose="020B0604020202020204" pitchFamily="34" charset="0"/>
            </a:endParaRPr>
          </a:p>
        </p:txBody>
      </p:sp>
      <p:sp>
        <p:nvSpPr>
          <p:cNvPr id="4" name="Rectángulo 3">
            <a:extLst>
              <a:ext uri="{FF2B5EF4-FFF2-40B4-BE49-F238E27FC236}">
                <a16:creationId xmlns:a16="http://schemas.microsoft.com/office/drawing/2014/main" id="{068781BB-6EAF-3E80-3332-497232EBFFFE}"/>
              </a:ext>
            </a:extLst>
          </p:cNvPr>
          <p:cNvSpPr/>
          <p:nvPr/>
        </p:nvSpPr>
        <p:spPr>
          <a:xfrm>
            <a:off x="1427018" y="2630351"/>
            <a:ext cx="2272146" cy="2489368"/>
          </a:xfrm>
          <a:prstGeom prst="rect">
            <a:avLst/>
          </a:prstGeom>
          <a:solidFill>
            <a:srgbClr val="106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Estado de Situación Financiera</a:t>
            </a:r>
          </a:p>
          <a:p>
            <a:pPr algn="ctr"/>
            <a:r>
              <a:rPr lang="es-MX" sz="1600" dirty="0">
                <a:latin typeface="Raleway" pitchFamily="2" charset="0"/>
              </a:rPr>
              <a:t>(NIIF)</a:t>
            </a:r>
            <a:endParaRPr lang="es-EC" sz="1600" dirty="0">
              <a:latin typeface="Raleway" pitchFamily="2" charset="0"/>
            </a:endParaRPr>
          </a:p>
        </p:txBody>
      </p:sp>
      <p:sp>
        <p:nvSpPr>
          <p:cNvPr id="11" name="Rectángulo 10">
            <a:extLst>
              <a:ext uri="{FF2B5EF4-FFF2-40B4-BE49-F238E27FC236}">
                <a16:creationId xmlns:a16="http://schemas.microsoft.com/office/drawing/2014/main" id="{E5445F55-05EE-A1B7-9D62-0D81C1D24354}"/>
              </a:ext>
            </a:extLst>
          </p:cNvPr>
          <p:cNvSpPr/>
          <p:nvPr/>
        </p:nvSpPr>
        <p:spPr>
          <a:xfrm>
            <a:off x="3946233" y="2630349"/>
            <a:ext cx="2272146" cy="1969355"/>
          </a:xfrm>
          <a:prstGeom prst="rect">
            <a:avLst/>
          </a:prstGeom>
          <a:solidFill>
            <a:srgbClr val="106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600" dirty="0">
                <a:latin typeface="Raleway" pitchFamily="2" charset="0"/>
              </a:rPr>
              <a:t>Estado de Resultados Integral</a:t>
            </a:r>
          </a:p>
          <a:p>
            <a:pPr algn="ctr"/>
            <a:r>
              <a:rPr lang="es-MX" sz="1600" dirty="0">
                <a:latin typeface="Raleway" pitchFamily="2" charset="0"/>
              </a:rPr>
              <a:t>(NIIF)</a:t>
            </a:r>
            <a:endParaRPr lang="es-EC" sz="1600" dirty="0">
              <a:latin typeface="Raleway" pitchFamily="2" charset="0"/>
            </a:endParaRPr>
          </a:p>
        </p:txBody>
      </p:sp>
      <p:sp>
        <p:nvSpPr>
          <p:cNvPr id="13" name="Rectángulo 12">
            <a:extLst>
              <a:ext uri="{FF2B5EF4-FFF2-40B4-BE49-F238E27FC236}">
                <a16:creationId xmlns:a16="http://schemas.microsoft.com/office/drawing/2014/main" id="{A7A56A2D-D729-0EF8-6C6B-BB323F5A590E}"/>
              </a:ext>
            </a:extLst>
          </p:cNvPr>
          <p:cNvSpPr/>
          <p:nvPr/>
        </p:nvSpPr>
        <p:spPr>
          <a:xfrm>
            <a:off x="3946233" y="4652053"/>
            <a:ext cx="2272146" cy="4676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Resultado contable antes IR</a:t>
            </a:r>
          </a:p>
          <a:p>
            <a:pPr algn="ctr"/>
            <a:r>
              <a:rPr lang="es-MX" sz="1200" dirty="0">
                <a:latin typeface="Raleway" pitchFamily="2" charset="0"/>
              </a:rPr>
              <a:t>(NIIF)</a:t>
            </a:r>
            <a:endParaRPr lang="es-EC" sz="1200" dirty="0">
              <a:latin typeface="Raleway" pitchFamily="2" charset="0"/>
            </a:endParaRPr>
          </a:p>
        </p:txBody>
      </p:sp>
      <p:sp>
        <p:nvSpPr>
          <p:cNvPr id="14" name="Rectángulo 13">
            <a:extLst>
              <a:ext uri="{FF2B5EF4-FFF2-40B4-BE49-F238E27FC236}">
                <a16:creationId xmlns:a16="http://schemas.microsoft.com/office/drawing/2014/main" id="{4784ECF5-5B64-8AB5-4EC1-4F9E361361DA}"/>
              </a:ext>
            </a:extLst>
          </p:cNvPr>
          <p:cNvSpPr/>
          <p:nvPr/>
        </p:nvSpPr>
        <p:spPr>
          <a:xfrm>
            <a:off x="7524208" y="2629192"/>
            <a:ext cx="2272146" cy="467665"/>
          </a:xfrm>
          <a:prstGeom prst="rect">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Resultado contable antes IR</a:t>
            </a:r>
          </a:p>
          <a:p>
            <a:pPr algn="ctr"/>
            <a:r>
              <a:rPr lang="es-MX" sz="1200" dirty="0">
                <a:latin typeface="Raleway" pitchFamily="2" charset="0"/>
              </a:rPr>
              <a:t>(NIIF)</a:t>
            </a:r>
            <a:endParaRPr lang="es-EC" sz="1200" dirty="0">
              <a:latin typeface="Raleway" pitchFamily="2" charset="0"/>
            </a:endParaRPr>
          </a:p>
        </p:txBody>
      </p:sp>
      <p:sp>
        <p:nvSpPr>
          <p:cNvPr id="15" name="Rectángulo 14">
            <a:extLst>
              <a:ext uri="{FF2B5EF4-FFF2-40B4-BE49-F238E27FC236}">
                <a16:creationId xmlns:a16="http://schemas.microsoft.com/office/drawing/2014/main" id="{DAEC0E28-A37B-8831-B474-6AC6AAA67485}"/>
              </a:ext>
            </a:extLst>
          </p:cNvPr>
          <p:cNvSpPr/>
          <p:nvPr/>
        </p:nvSpPr>
        <p:spPr>
          <a:xfrm>
            <a:off x="7524208" y="3149708"/>
            <a:ext cx="2272146" cy="1968854"/>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Conciliación Tributaria</a:t>
            </a:r>
          </a:p>
          <a:p>
            <a:pPr algn="ctr"/>
            <a:r>
              <a:rPr lang="es-MX" sz="1400" dirty="0">
                <a:solidFill>
                  <a:schemeClr val="tx1"/>
                </a:solidFill>
                <a:latin typeface="Raleway" pitchFamily="2" charset="0"/>
              </a:rPr>
              <a:t>(Leyes tributarias)</a:t>
            </a:r>
            <a:endParaRPr lang="es-EC" sz="1400" dirty="0">
              <a:solidFill>
                <a:schemeClr val="tx1"/>
              </a:solidFill>
              <a:latin typeface="Raleway" pitchFamily="2" charset="0"/>
            </a:endParaRPr>
          </a:p>
        </p:txBody>
      </p:sp>
      <p:sp>
        <p:nvSpPr>
          <p:cNvPr id="17" name="Rectángulo 16">
            <a:extLst>
              <a:ext uri="{FF2B5EF4-FFF2-40B4-BE49-F238E27FC236}">
                <a16:creationId xmlns:a16="http://schemas.microsoft.com/office/drawing/2014/main" id="{4ADB40D5-5250-801B-DAF0-D7D0CEA054C4}"/>
              </a:ext>
            </a:extLst>
          </p:cNvPr>
          <p:cNvSpPr/>
          <p:nvPr/>
        </p:nvSpPr>
        <p:spPr>
          <a:xfrm>
            <a:off x="7524208" y="5227532"/>
            <a:ext cx="2272146" cy="467665"/>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Impuesto a la Renta</a:t>
            </a:r>
          </a:p>
        </p:txBody>
      </p:sp>
      <p:cxnSp>
        <p:nvCxnSpPr>
          <p:cNvPr id="19" name="Conector: angular 18">
            <a:extLst>
              <a:ext uri="{FF2B5EF4-FFF2-40B4-BE49-F238E27FC236}">
                <a16:creationId xmlns:a16="http://schemas.microsoft.com/office/drawing/2014/main" id="{5B6D2280-1E3A-C94F-6080-37CBD082C29C}"/>
              </a:ext>
            </a:extLst>
          </p:cNvPr>
          <p:cNvCxnSpPr>
            <a:stCxn id="13" idx="3"/>
            <a:endCxn id="14" idx="1"/>
          </p:cNvCxnSpPr>
          <p:nvPr/>
        </p:nvCxnSpPr>
        <p:spPr>
          <a:xfrm flipV="1">
            <a:off x="6218379" y="2863025"/>
            <a:ext cx="1305829" cy="2022861"/>
          </a:xfrm>
          <a:prstGeom prst="bentConnector3">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0" name="Rectángulo 19">
            <a:extLst>
              <a:ext uri="{FF2B5EF4-FFF2-40B4-BE49-F238E27FC236}">
                <a16:creationId xmlns:a16="http://schemas.microsoft.com/office/drawing/2014/main" id="{4140404D-3FAB-8E40-30A7-FE1CEA3F0BD2}"/>
              </a:ext>
            </a:extLst>
          </p:cNvPr>
          <p:cNvSpPr/>
          <p:nvPr/>
        </p:nvSpPr>
        <p:spPr>
          <a:xfrm>
            <a:off x="1427017" y="2104655"/>
            <a:ext cx="4791361" cy="400111"/>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latin typeface="Raleway" pitchFamily="2" charset="0"/>
              </a:rPr>
              <a:t>Políticas contables financieras para Estados Financieros</a:t>
            </a:r>
            <a:endParaRPr lang="es-EC" sz="1400" dirty="0">
              <a:latin typeface="Raleway" pitchFamily="2" charset="0"/>
            </a:endParaRPr>
          </a:p>
        </p:txBody>
      </p:sp>
      <p:sp>
        <p:nvSpPr>
          <p:cNvPr id="23" name="Rectángulo 22">
            <a:extLst>
              <a:ext uri="{FF2B5EF4-FFF2-40B4-BE49-F238E27FC236}">
                <a16:creationId xmlns:a16="http://schemas.microsoft.com/office/drawing/2014/main" id="{0517ED0F-1BD5-B502-7E9F-41402EDC5C3A}"/>
              </a:ext>
            </a:extLst>
          </p:cNvPr>
          <p:cNvSpPr/>
          <p:nvPr/>
        </p:nvSpPr>
        <p:spPr>
          <a:xfrm>
            <a:off x="7495595" y="2104655"/>
            <a:ext cx="2300759" cy="400111"/>
          </a:xfrm>
          <a:prstGeom prst="rect">
            <a:avLst/>
          </a:prstGeom>
          <a:solidFill>
            <a:schemeClr val="tx1">
              <a:lumMod val="65000"/>
              <a:lumOff val="3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solidFill>
                  <a:schemeClr val="bg1"/>
                </a:solidFill>
                <a:latin typeface="Raleway" pitchFamily="2" charset="0"/>
              </a:rPr>
              <a:t>Leyes tributarias para determinar impuestos</a:t>
            </a:r>
            <a:endParaRPr lang="es-EC" sz="1200" dirty="0">
              <a:solidFill>
                <a:schemeClr val="bg1"/>
              </a:solidFill>
              <a:latin typeface="Raleway" pitchFamily="2" charset="0"/>
            </a:endParaRPr>
          </a:p>
        </p:txBody>
      </p:sp>
      <p:sp>
        <p:nvSpPr>
          <p:cNvPr id="24" name="Rectángulo 23">
            <a:extLst>
              <a:ext uri="{FF2B5EF4-FFF2-40B4-BE49-F238E27FC236}">
                <a16:creationId xmlns:a16="http://schemas.microsoft.com/office/drawing/2014/main" id="{11388B26-9B40-B406-6375-360C3B163733}"/>
              </a:ext>
            </a:extLst>
          </p:cNvPr>
          <p:cNvSpPr/>
          <p:nvPr/>
        </p:nvSpPr>
        <p:spPr>
          <a:xfrm>
            <a:off x="3946233" y="5201801"/>
            <a:ext cx="2272146" cy="283708"/>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1"/>
                </a:solidFill>
                <a:latin typeface="Raleway" pitchFamily="2" charset="0"/>
              </a:rPr>
              <a:t>Impuesto a la Renta</a:t>
            </a:r>
          </a:p>
        </p:txBody>
      </p:sp>
      <p:cxnSp>
        <p:nvCxnSpPr>
          <p:cNvPr id="25" name="Conector: angular 24">
            <a:extLst>
              <a:ext uri="{FF2B5EF4-FFF2-40B4-BE49-F238E27FC236}">
                <a16:creationId xmlns:a16="http://schemas.microsoft.com/office/drawing/2014/main" id="{A9034461-F492-F51D-3A12-D3895566FAAB}"/>
              </a:ext>
            </a:extLst>
          </p:cNvPr>
          <p:cNvCxnSpPr>
            <a:cxnSpLocks/>
            <a:stCxn id="17" idx="2"/>
            <a:endCxn id="24" idx="3"/>
          </p:cNvCxnSpPr>
          <p:nvPr/>
        </p:nvCxnSpPr>
        <p:spPr>
          <a:xfrm rot="5400000" flipH="1">
            <a:off x="7263559" y="4298475"/>
            <a:ext cx="351542" cy="2441902"/>
          </a:xfrm>
          <a:prstGeom prst="bentConnector4">
            <a:avLst>
              <a:gd name="adj1" fmla="val -65028"/>
              <a:gd name="adj2" fmla="val 73262"/>
            </a:avLst>
          </a:prstGeom>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8" name="Rectángulo 27">
            <a:extLst>
              <a:ext uri="{FF2B5EF4-FFF2-40B4-BE49-F238E27FC236}">
                <a16:creationId xmlns:a16="http://schemas.microsoft.com/office/drawing/2014/main" id="{CF5F11A4-25D7-99DF-76AB-047163FB436D}"/>
              </a:ext>
            </a:extLst>
          </p:cNvPr>
          <p:cNvSpPr/>
          <p:nvPr/>
        </p:nvSpPr>
        <p:spPr>
          <a:xfrm>
            <a:off x="3946233" y="5563717"/>
            <a:ext cx="2272146" cy="306860"/>
          </a:xfrm>
          <a:prstGeom prst="rect">
            <a:avLst/>
          </a:prstGeom>
          <a:solidFill>
            <a:srgbClr val="106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Resultado del año</a:t>
            </a:r>
          </a:p>
        </p:txBody>
      </p:sp>
      <p:sp>
        <p:nvSpPr>
          <p:cNvPr id="29" name="Abrir llave 28">
            <a:extLst>
              <a:ext uri="{FF2B5EF4-FFF2-40B4-BE49-F238E27FC236}">
                <a16:creationId xmlns:a16="http://schemas.microsoft.com/office/drawing/2014/main" id="{870DB3AD-6917-92DD-AE71-8BD621386735}"/>
              </a:ext>
            </a:extLst>
          </p:cNvPr>
          <p:cNvSpPr/>
          <p:nvPr/>
        </p:nvSpPr>
        <p:spPr>
          <a:xfrm>
            <a:off x="9932584" y="3298565"/>
            <a:ext cx="346433" cy="1515187"/>
          </a:xfrm>
          <a:prstGeom prst="leftBrace">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30" name="CuadroTexto 29">
            <a:extLst>
              <a:ext uri="{FF2B5EF4-FFF2-40B4-BE49-F238E27FC236}">
                <a16:creationId xmlns:a16="http://schemas.microsoft.com/office/drawing/2014/main" id="{439DE066-25CC-6A21-EE6B-C80C6389D2A7}"/>
              </a:ext>
            </a:extLst>
          </p:cNvPr>
          <p:cNvSpPr txBox="1"/>
          <p:nvPr/>
        </p:nvSpPr>
        <p:spPr>
          <a:xfrm>
            <a:off x="10155382" y="3298565"/>
            <a:ext cx="2050473" cy="1569660"/>
          </a:xfrm>
          <a:prstGeom prst="rect">
            <a:avLst/>
          </a:prstGeom>
          <a:noFill/>
        </p:spPr>
        <p:txBody>
          <a:bodyPr wrap="square" rtlCol="0">
            <a:spAutoFit/>
          </a:bodyPr>
          <a:lstStyle/>
          <a:p>
            <a:pPr marL="171450" indent="-171450">
              <a:buFont typeface="Arial" panose="020B0604020202020204" pitchFamily="34" charset="0"/>
              <a:buChar char="•"/>
            </a:pPr>
            <a:r>
              <a:rPr lang="es-MX" sz="1200" dirty="0">
                <a:latin typeface="Raleway" pitchFamily="2" charset="0"/>
              </a:rPr>
              <a:t>Gastos no deducibles</a:t>
            </a:r>
          </a:p>
          <a:p>
            <a:pPr marL="171450" indent="-171450">
              <a:buFont typeface="Arial" panose="020B0604020202020204" pitchFamily="34" charset="0"/>
              <a:buChar char="•"/>
            </a:pPr>
            <a:r>
              <a:rPr lang="es-MX" sz="1200" dirty="0">
                <a:latin typeface="Raleway" pitchFamily="2" charset="0"/>
              </a:rPr>
              <a:t>Ingresos exentos</a:t>
            </a:r>
          </a:p>
          <a:p>
            <a:pPr marL="171450" indent="-171450">
              <a:buFont typeface="Arial" panose="020B0604020202020204" pitchFamily="34" charset="0"/>
              <a:buChar char="•"/>
            </a:pPr>
            <a:r>
              <a:rPr lang="es-MX" sz="1200" dirty="0">
                <a:latin typeface="Raleway" pitchFamily="2" charset="0"/>
              </a:rPr>
              <a:t>Ingresos no objeto de renta</a:t>
            </a:r>
          </a:p>
          <a:p>
            <a:pPr marL="171450" indent="-171450">
              <a:buFont typeface="Arial" panose="020B0604020202020204" pitchFamily="34" charset="0"/>
              <a:buChar char="•"/>
            </a:pPr>
            <a:r>
              <a:rPr lang="es-MX" sz="1200" dirty="0">
                <a:latin typeface="Raleway" pitchFamily="2" charset="0"/>
              </a:rPr>
              <a:t>Impuestos diferidos</a:t>
            </a:r>
          </a:p>
          <a:p>
            <a:pPr marL="171450" indent="-171450">
              <a:buFont typeface="Arial" panose="020B0604020202020204" pitchFamily="34" charset="0"/>
              <a:buChar char="•"/>
            </a:pPr>
            <a:r>
              <a:rPr lang="es-MX" sz="1200" dirty="0">
                <a:latin typeface="Raleway" pitchFamily="2" charset="0"/>
              </a:rPr>
              <a:t>Deducciones adicionales</a:t>
            </a:r>
          </a:p>
          <a:p>
            <a:pPr marL="171450" indent="-171450">
              <a:buFont typeface="Arial" panose="020B0604020202020204" pitchFamily="34" charset="0"/>
              <a:buChar char="•"/>
            </a:pPr>
            <a:r>
              <a:rPr lang="es-MX" sz="1200" dirty="0">
                <a:latin typeface="Raleway" pitchFamily="2" charset="0"/>
              </a:rPr>
              <a:t>Beneficios especiales</a:t>
            </a:r>
            <a:endParaRPr lang="es-EC" sz="1200" dirty="0">
              <a:latin typeface="Raleway" pitchFamily="2" charset="0"/>
            </a:endParaRPr>
          </a:p>
        </p:txBody>
      </p:sp>
      <p:sp>
        <p:nvSpPr>
          <p:cNvPr id="31" name="Rectángulo 30">
            <a:extLst>
              <a:ext uri="{FF2B5EF4-FFF2-40B4-BE49-F238E27FC236}">
                <a16:creationId xmlns:a16="http://schemas.microsoft.com/office/drawing/2014/main" id="{F3813658-8EA6-E91F-709B-1FF7C1F45C92}"/>
              </a:ext>
            </a:extLst>
          </p:cNvPr>
          <p:cNvSpPr/>
          <p:nvPr/>
        </p:nvSpPr>
        <p:spPr>
          <a:xfrm>
            <a:off x="3946233" y="5958466"/>
            <a:ext cx="2272146" cy="306860"/>
          </a:xfrm>
          <a:prstGeom prst="rect">
            <a:avLst/>
          </a:prstGeom>
          <a:solidFill>
            <a:srgbClr val="106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Otro resultado integral (NIIF)</a:t>
            </a:r>
          </a:p>
        </p:txBody>
      </p:sp>
      <p:sp>
        <p:nvSpPr>
          <p:cNvPr id="32" name="Rectángulo 31">
            <a:extLst>
              <a:ext uri="{FF2B5EF4-FFF2-40B4-BE49-F238E27FC236}">
                <a16:creationId xmlns:a16="http://schemas.microsoft.com/office/drawing/2014/main" id="{69F3F4F2-B707-30B6-477D-DD5942D5FF92}"/>
              </a:ext>
            </a:extLst>
          </p:cNvPr>
          <p:cNvSpPr/>
          <p:nvPr/>
        </p:nvSpPr>
        <p:spPr>
          <a:xfrm>
            <a:off x="3946233" y="6337299"/>
            <a:ext cx="2272146" cy="306860"/>
          </a:xfrm>
          <a:prstGeom prst="rect">
            <a:avLst/>
          </a:prstGeom>
          <a:solidFill>
            <a:srgbClr val="1060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Resultado integral del año</a:t>
            </a:r>
          </a:p>
        </p:txBody>
      </p:sp>
      <p:sp>
        <p:nvSpPr>
          <p:cNvPr id="35" name="Abrir llave 34">
            <a:extLst>
              <a:ext uri="{FF2B5EF4-FFF2-40B4-BE49-F238E27FC236}">
                <a16:creationId xmlns:a16="http://schemas.microsoft.com/office/drawing/2014/main" id="{61252547-F842-3005-B9D7-55060697897C}"/>
              </a:ext>
            </a:extLst>
          </p:cNvPr>
          <p:cNvSpPr/>
          <p:nvPr/>
        </p:nvSpPr>
        <p:spPr>
          <a:xfrm>
            <a:off x="9961535" y="5072261"/>
            <a:ext cx="346433" cy="781739"/>
          </a:xfrm>
          <a:prstGeom prst="leftBrace">
            <a:avLst/>
          </a:prstGeom>
          <a:ln>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36" name="CuadroTexto 35">
            <a:extLst>
              <a:ext uri="{FF2B5EF4-FFF2-40B4-BE49-F238E27FC236}">
                <a16:creationId xmlns:a16="http://schemas.microsoft.com/office/drawing/2014/main" id="{FF66783C-EACD-51FD-99A6-63FAA7A4675A}"/>
              </a:ext>
            </a:extLst>
          </p:cNvPr>
          <p:cNvSpPr txBox="1"/>
          <p:nvPr/>
        </p:nvSpPr>
        <p:spPr>
          <a:xfrm>
            <a:off x="10155382" y="5237730"/>
            <a:ext cx="2050473" cy="461665"/>
          </a:xfrm>
          <a:prstGeom prst="rect">
            <a:avLst/>
          </a:prstGeom>
          <a:noFill/>
        </p:spPr>
        <p:txBody>
          <a:bodyPr wrap="square" rtlCol="0">
            <a:spAutoFit/>
          </a:bodyPr>
          <a:lstStyle/>
          <a:p>
            <a:pPr marL="171450" indent="-171450">
              <a:buFont typeface="Arial" panose="020B0604020202020204" pitchFamily="34" charset="0"/>
              <a:buChar char="•"/>
            </a:pPr>
            <a:r>
              <a:rPr lang="es-MX" sz="1200" dirty="0">
                <a:latin typeface="Raleway" pitchFamily="2" charset="0"/>
              </a:rPr>
              <a:t>Corriente</a:t>
            </a:r>
          </a:p>
          <a:p>
            <a:pPr marL="171450" indent="-171450">
              <a:buFont typeface="Arial" panose="020B0604020202020204" pitchFamily="34" charset="0"/>
              <a:buChar char="•"/>
            </a:pPr>
            <a:r>
              <a:rPr lang="es-MX" sz="1200" dirty="0">
                <a:latin typeface="Raleway" pitchFamily="2" charset="0"/>
              </a:rPr>
              <a:t>Diferido</a:t>
            </a:r>
            <a:endParaRPr lang="es-EC" sz="1200" dirty="0">
              <a:latin typeface="Raleway" pitchFamily="2" charset="0"/>
            </a:endParaRPr>
          </a:p>
        </p:txBody>
      </p:sp>
      <p:pic>
        <p:nvPicPr>
          <p:cNvPr id="3074" name="Picture 2" descr="apretón de manos, trato hecho, aislado, icono 4829876 Vector en Vecteezy">
            <a:extLst>
              <a:ext uri="{FF2B5EF4-FFF2-40B4-BE49-F238E27FC236}">
                <a16:creationId xmlns:a16="http://schemas.microsoft.com/office/drawing/2014/main" id="{1AD93865-03A3-4C7E-FD77-69541F9CACDB}"/>
              </a:ext>
            </a:extLst>
          </p:cNvPr>
          <p:cNvPicPr>
            <a:picLocks noChangeAspect="1" noChangeArrowheads="1"/>
          </p:cNvPicPr>
          <p:nvPr/>
        </p:nvPicPr>
        <p:blipFill>
          <a:blip r:embed="rId3">
            <a:alphaModFix amt="35000"/>
            <a:extLst>
              <a:ext uri="{28A0092B-C50C-407E-A947-70E740481C1C}">
                <a14:useLocalDpi xmlns:a14="http://schemas.microsoft.com/office/drawing/2010/main" val="0"/>
              </a:ext>
            </a:extLst>
          </a:blip>
          <a:srcRect/>
          <a:stretch>
            <a:fillRect/>
          </a:stretch>
        </p:blipFill>
        <p:spPr bwMode="auto">
          <a:xfrm>
            <a:off x="6360970" y="3455115"/>
            <a:ext cx="1206407" cy="1206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9136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873AC-E4C5-6C05-3366-DF68699D44F7}"/>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7882F832-485B-8BF8-12CF-23FFEC4EE107}"/>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B52AC641-C97A-A6FE-2C8D-11B377258D3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83AEDBB5-9F0A-DC78-F642-D5CBA4483BB4}"/>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142EC33F-0267-FD74-DDC6-06D6B50E449D}"/>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Introducción a las NIIF</a:t>
            </a:r>
            <a:endParaRPr lang="es-EC" sz="1400"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60AAF575-13FC-3655-61B9-966BDF0C560A}"/>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4" name="Título 2">
            <a:extLst>
              <a:ext uri="{FF2B5EF4-FFF2-40B4-BE49-F238E27FC236}">
                <a16:creationId xmlns:a16="http://schemas.microsoft.com/office/drawing/2014/main" id="{3148036F-698C-709A-572C-4DFFB923120D}"/>
              </a:ext>
            </a:extLst>
          </p:cNvPr>
          <p:cNvSpPr>
            <a:spLocks noGrp="1"/>
          </p:cNvSpPr>
          <p:nvPr>
            <p:ph type="ctrTitle"/>
          </p:nvPr>
        </p:nvSpPr>
        <p:spPr>
          <a:xfrm>
            <a:off x="1524000" y="2036763"/>
            <a:ext cx="9144000" cy="2387600"/>
          </a:xfrm>
        </p:spPr>
        <p:txBody>
          <a:bodyPr>
            <a:normAutofit/>
          </a:bodyPr>
          <a:lstStyle/>
          <a:p>
            <a:r>
              <a:rPr lang="es-MX" dirty="0"/>
              <a:t>¿La NIIF 18 es aplicable para todas las Compañías?</a:t>
            </a:r>
            <a:endParaRPr lang="es-EC" dirty="0"/>
          </a:p>
        </p:txBody>
      </p:sp>
    </p:spTree>
    <p:extLst>
      <p:ext uri="{BB962C8B-B14F-4D97-AF65-F5344CB8AC3E}">
        <p14:creationId xmlns:p14="http://schemas.microsoft.com/office/powerpoint/2010/main" val="19870089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3" name="CuadroTexto 2">
            <a:extLst>
              <a:ext uri="{FF2B5EF4-FFF2-40B4-BE49-F238E27FC236}">
                <a16:creationId xmlns:a16="http://schemas.microsoft.com/office/drawing/2014/main" id="{036539B1-AA70-EA7C-DDBD-4009DCA12370}"/>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NIIF Pymes y Completas en el Ecuador</a:t>
            </a:r>
            <a:endParaRPr lang="es-EC" sz="1400" dirty="0">
              <a:solidFill>
                <a:schemeClr val="bg1"/>
              </a:solidFill>
              <a:latin typeface="Raleway" pitchFamily="2" charset="0"/>
              <a:cs typeface="Arial" panose="020B0604020202020204" pitchFamily="34" charset="0"/>
            </a:endParaRPr>
          </a:p>
        </p:txBody>
      </p:sp>
      <p:sp>
        <p:nvSpPr>
          <p:cNvPr id="4" name="Rectángulo 3">
            <a:extLst>
              <a:ext uri="{FF2B5EF4-FFF2-40B4-BE49-F238E27FC236}">
                <a16:creationId xmlns:a16="http://schemas.microsoft.com/office/drawing/2014/main" id="{8E694D5F-9A70-0DEA-A633-E0C336FFE22E}"/>
              </a:ext>
            </a:extLst>
          </p:cNvPr>
          <p:cNvSpPr/>
          <p:nvPr/>
        </p:nvSpPr>
        <p:spPr>
          <a:xfrm>
            <a:off x="1063564" y="1831369"/>
            <a:ext cx="1291709" cy="1321074"/>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latin typeface="Raleway" pitchFamily="2" charset="0"/>
              </a:rPr>
              <a:t>GRUPO 1</a:t>
            </a:r>
            <a:endParaRPr lang="es-EC" b="1" dirty="0">
              <a:latin typeface="Raleway" pitchFamily="2" charset="0"/>
            </a:endParaRPr>
          </a:p>
        </p:txBody>
      </p:sp>
      <p:sp>
        <p:nvSpPr>
          <p:cNvPr id="5" name="Rectángulo 4">
            <a:extLst>
              <a:ext uri="{FF2B5EF4-FFF2-40B4-BE49-F238E27FC236}">
                <a16:creationId xmlns:a16="http://schemas.microsoft.com/office/drawing/2014/main" id="{C676FFF4-24FD-F62C-2C25-818BE87F0807}"/>
              </a:ext>
            </a:extLst>
          </p:cNvPr>
          <p:cNvSpPr/>
          <p:nvPr/>
        </p:nvSpPr>
        <p:spPr>
          <a:xfrm>
            <a:off x="1063564" y="3402757"/>
            <a:ext cx="1291709" cy="1321074"/>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latin typeface="Raleway" pitchFamily="2" charset="0"/>
              </a:rPr>
              <a:t>GRUPO 2</a:t>
            </a:r>
            <a:endParaRPr lang="es-EC" b="1" dirty="0">
              <a:latin typeface="Raleway" pitchFamily="2" charset="0"/>
            </a:endParaRPr>
          </a:p>
        </p:txBody>
      </p:sp>
      <p:sp>
        <p:nvSpPr>
          <p:cNvPr id="7" name="Rectángulo 6">
            <a:extLst>
              <a:ext uri="{FF2B5EF4-FFF2-40B4-BE49-F238E27FC236}">
                <a16:creationId xmlns:a16="http://schemas.microsoft.com/office/drawing/2014/main" id="{0E1DADCE-3879-7082-8CD3-52A662F11437}"/>
              </a:ext>
            </a:extLst>
          </p:cNvPr>
          <p:cNvSpPr/>
          <p:nvPr/>
        </p:nvSpPr>
        <p:spPr>
          <a:xfrm>
            <a:off x="1063564" y="4884316"/>
            <a:ext cx="1291709" cy="1321074"/>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b="1" dirty="0">
                <a:latin typeface="Raleway" pitchFamily="2" charset="0"/>
              </a:rPr>
              <a:t>GRUPO 3</a:t>
            </a:r>
            <a:endParaRPr lang="es-EC" b="1" dirty="0">
              <a:latin typeface="Raleway" pitchFamily="2" charset="0"/>
            </a:endParaRPr>
          </a:p>
        </p:txBody>
      </p:sp>
      <p:sp>
        <p:nvSpPr>
          <p:cNvPr id="10" name="Rectángulo 9">
            <a:extLst>
              <a:ext uri="{FF2B5EF4-FFF2-40B4-BE49-F238E27FC236}">
                <a16:creationId xmlns:a16="http://schemas.microsoft.com/office/drawing/2014/main" id="{451022D9-01DB-760C-B419-267DA07317E0}"/>
              </a:ext>
            </a:extLst>
          </p:cNvPr>
          <p:cNvSpPr/>
          <p:nvPr/>
        </p:nvSpPr>
        <p:spPr>
          <a:xfrm>
            <a:off x="2507674" y="1857139"/>
            <a:ext cx="2022762" cy="6168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Compañías inscritas en Mercado de Valores</a:t>
            </a:r>
            <a:endParaRPr lang="es-EC" sz="1200" dirty="0">
              <a:latin typeface="Raleway" pitchFamily="2" charset="0"/>
            </a:endParaRPr>
          </a:p>
        </p:txBody>
      </p:sp>
      <p:sp>
        <p:nvSpPr>
          <p:cNvPr id="13" name="Rectángulo 12">
            <a:extLst>
              <a:ext uri="{FF2B5EF4-FFF2-40B4-BE49-F238E27FC236}">
                <a16:creationId xmlns:a16="http://schemas.microsoft.com/office/drawing/2014/main" id="{8CBACFA9-9851-25DA-3FD0-A81E9F6F89A6}"/>
              </a:ext>
            </a:extLst>
          </p:cNvPr>
          <p:cNvSpPr/>
          <p:nvPr/>
        </p:nvSpPr>
        <p:spPr>
          <a:xfrm>
            <a:off x="2507674" y="2557813"/>
            <a:ext cx="2022762" cy="6168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Firmas auditoras</a:t>
            </a:r>
            <a:endParaRPr lang="es-EC" sz="1200" dirty="0">
              <a:latin typeface="Raleway" pitchFamily="2" charset="0"/>
            </a:endParaRPr>
          </a:p>
        </p:txBody>
      </p:sp>
      <p:sp>
        <p:nvSpPr>
          <p:cNvPr id="14" name="Rectángulo 13">
            <a:extLst>
              <a:ext uri="{FF2B5EF4-FFF2-40B4-BE49-F238E27FC236}">
                <a16:creationId xmlns:a16="http://schemas.microsoft.com/office/drawing/2014/main" id="{8866FB57-AA89-6469-4137-EB2743BD9ACF}"/>
              </a:ext>
            </a:extLst>
          </p:cNvPr>
          <p:cNvSpPr/>
          <p:nvPr/>
        </p:nvSpPr>
        <p:spPr>
          <a:xfrm>
            <a:off x="2507674" y="3418556"/>
            <a:ext cx="2022762" cy="6168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Activos superiores a 4 millones</a:t>
            </a:r>
            <a:endParaRPr lang="es-EC" sz="1200" dirty="0">
              <a:latin typeface="Raleway" pitchFamily="2" charset="0"/>
            </a:endParaRPr>
          </a:p>
        </p:txBody>
      </p:sp>
      <p:sp>
        <p:nvSpPr>
          <p:cNvPr id="15" name="Rectángulo 14">
            <a:extLst>
              <a:ext uri="{FF2B5EF4-FFF2-40B4-BE49-F238E27FC236}">
                <a16:creationId xmlns:a16="http://schemas.microsoft.com/office/drawing/2014/main" id="{EE41F71D-6E96-2530-25FF-31E948CC1D5C}"/>
              </a:ext>
            </a:extLst>
          </p:cNvPr>
          <p:cNvSpPr/>
          <p:nvPr/>
        </p:nvSpPr>
        <p:spPr>
          <a:xfrm>
            <a:off x="2507674" y="4094690"/>
            <a:ext cx="2022762" cy="6168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Holding, Economía Mixta </a:t>
            </a:r>
            <a:endParaRPr lang="es-EC" sz="1200" dirty="0">
              <a:latin typeface="Raleway" pitchFamily="2" charset="0"/>
            </a:endParaRPr>
          </a:p>
        </p:txBody>
      </p:sp>
      <p:sp>
        <p:nvSpPr>
          <p:cNvPr id="16" name="Rectángulo 15">
            <a:extLst>
              <a:ext uri="{FF2B5EF4-FFF2-40B4-BE49-F238E27FC236}">
                <a16:creationId xmlns:a16="http://schemas.microsoft.com/office/drawing/2014/main" id="{3FDC118A-AB0F-27BD-39C0-27C11E2587E0}"/>
              </a:ext>
            </a:extLst>
          </p:cNvPr>
          <p:cNvSpPr/>
          <p:nvPr/>
        </p:nvSpPr>
        <p:spPr>
          <a:xfrm>
            <a:off x="2492371" y="4891599"/>
            <a:ext cx="2022762" cy="13152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Activos menores a 4 millones</a:t>
            </a:r>
          </a:p>
          <a:p>
            <a:pPr algn="ctr"/>
            <a:endParaRPr lang="es-MX" sz="1200" dirty="0">
              <a:latin typeface="Raleway" pitchFamily="2" charset="0"/>
            </a:endParaRPr>
          </a:p>
          <a:p>
            <a:pPr algn="ctr"/>
            <a:r>
              <a:rPr lang="es-MX" sz="1200" dirty="0">
                <a:latin typeface="Raleway" pitchFamily="2" charset="0"/>
              </a:rPr>
              <a:t>Ingresos brutos hasta de 5 millones</a:t>
            </a:r>
          </a:p>
          <a:p>
            <a:pPr algn="ctr"/>
            <a:endParaRPr lang="es-MX" sz="1200" dirty="0">
              <a:latin typeface="Raleway" pitchFamily="2" charset="0"/>
            </a:endParaRPr>
          </a:p>
          <a:p>
            <a:pPr algn="ctr"/>
            <a:r>
              <a:rPr lang="es-MX" sz="1200" dirty="0">
                <a:latin typeface="Raleway" pitchFamily="2" charset="0"/>
              </a:rPr>
              <a:t>Menos de 200 empleados</a:t>
            </a:r>
            <a:endParaRPr lang="es-EC" sz="1200" dirty="0">
              <a:latin typeface="Raleway" pitchFamily="2" charset="0"/>
            </a:endParaRPr>
          </a:p>
        </p:txBody>
      </p:sp>
      <p:sp>
        <p:nvSpPr>
          <p:cNvPr id="19" name="Rectángulo 18">
            <a:extLst>
              <a:ext uri="{FF2B5EF4-FFF2-40B4-BE49-F238E27FC236}">
                <a16:creationId xmlns:a16="http://schemas.microsoft.com/office/drawing/2014/main" id="{CFC6B026-BBC1-2B9A-85CD-FDDFA7485E15}"/>
              </a:ext>
            </a:extLst>
          </p:cNvPr>
          <p:cNvSpPr/>
          <p:nvPr/>
        </p:nvSpPr>
        <p:spPr>
          <a:xfrm>
            <a:off x="5971310" y="1856279"/>
            <a:ext cx="2022762" cy="616869"/>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Completas</a:t>
            </a:r>
            <a:endParaRPr lang="es-EC" sz="1200" dirty="0">
              <a:latin typeface="Raleway" pitchFamily="2" charset="0"/>
            </a:endParaRPr>
          </a:p>
        </p:txBody>
      </p:sp>
      <p:sp>
        <p:nvSpPr>
          <p:cNvPr id="20" name="Rectángulo 19">
            <a:extLst>
              <a:ext uri="{FF2B5EF4-FFF2-40B4-BE49-F238E27FC236}">
                <a16:creationId xmlns:a16="http://schemas.microsoft.com/office/drawing/2014/main" id="{696CD2B6-93B1-F7E5-8276-F6533D8FD4DB}"/>
              </a:ext>
            </a:extLst>
          </p:cNvPr>
          <p:cNvSpPr/>
          <p:nvPr/>
        </p:nvSpPr>
        <p:spPr>
          <a:xfrm>
            <a:off x="5971310" y="2576871"/>
            <a:ext cx="2022762" cy="616869"/>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Completas</a:t>
            </a:r>
            <a:endParaRPr lang="es-EC" sz="1200" dirty="0">
              <a:latin typeface="Raleway" pitchFamily="2" charset="0"/>
            </a:endParaRPr>
          </a:p>
        </p:txBody>
      </p:sp>
      <p:sp>
        <p:nvSpPr>
          <p:cNvPr id="21" name="Rectángulo 20">
            <a:extLst>
              <a:ext uri="{FF2B5EF4-FFF2-40B4-BE49-F238E27FC236}">
                <a16:creationId xmlns:a16="http://schemas.microsoft.com/office/drawing/2014/main" id="{E9DD629A-A608-C2E3-6F01-C4A80DF4AA52}"/>
              </a:ext>
            </a:extLst>
          </p:cNvPr>
          <p:cNvSpPr/>
          <p:nvPr/>
        </p:nvSpPr>
        <p:spPr>
          <a:xfrm>
            <a:off x="5971310" y="3364233"/>
            <a:ext cx="2022762" cy="616869"/>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Completas</a:t>
            </a:r>
            <a:endParaRPr lang="es-EC" sz="1200" dirty="0">
              <a:latin typeface="Raleway" pitchFamily="2" charset="0"/>
            </a:endParaRPr>
          </a:p>
        </p:txBody>
      </p:sp>
      <p:sp>
        <p:nvSpPr>
          <p:cNvPr id="22" name="Rectángulo 21">
            <a:extLst>
              <a:ext uri="{FF2B5EF4-FFF2-40B4-BE49-F238E27FC236}">
                <a16:creationId xmlns:a16="http://schemas.microsoft.com/office/drawing/2014/main" id="{B5C88BBA-0785-7306-309B-DDB84666AD13}"/>
              </a:ext>
            </a:extLst>
          </p:cNvPr>
          <p:cNvSpPr/>
          <p:nvPr/>
        </p:nvSpPr>
        <p:spPr>
          <a:xfrm>
            <a:off x="5971310" y="4110549"/>
            <a:ext cx="2022762" cy="616869"/>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Completas</a:t>
            </a:r>
            <a:endParaRPr lang="es-EC" sz="1200" dirty="0">
              <a:latin typeface="Raleway" pitchFamily="2" charset="0"/>
            </a:endParaRPr>
          </a:p>
        </p:txBody>
      </p:sp>
      <p:sp>
        <p:nvSpPr>
          <p:cNvPr id="23" name="Rectángulo 22">
            <a:extLst>
              <a:ext uri="{FF2B5EF4-FFF2-40B4-BE49-F238E27FC236}">
                <a16:creationId xmlns:a16="http://schemas.microsoft.com/office/drawing/2014/main" id="{7E716414-5A99-98C8-8B1A-927204DA3816}"/>
              </a:ext>
            </a:extLst>
          </p:cNvPr>
          <p:cNvSpPr/>
          <p:nvPr/>
        </p:nvSpPr>
        <p:spPr>
          <a:xfrm>
            <a:off x="5971310" y="4856865"/>
            <a:ext cx="2022762" cy="1315237"/>
          </a:xfrm>
          <a:prstGeom prst="rect">
            <a:avLst/>
          </a:prstGeom>
          <a:solidFill>
            <a:schemeClr val="bg1">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Pymes o Completas</a:t>
            </a:r>
            <a:endParaRPr lang="es-EC" sz="1200" dirty="0">
              <a:latin typeface="Raleway" pitchFamily="2" charset="0"/>
            </a:endParaRPr>
          </a:p>
        </p:txBody>
      </p:sp>
      <p:sp>
        <p:nvSpPr>
          <p:cNvPr id="24" name="Rectángulo 23">
            <a:extLst>
              <a:ext uri="{FF2B5EF4-FFF2-40B4-BE49-F238E27FC236}">
                <a16:creationId xmlns:a16="http://schemas.microsoft.com/office/drawing/2014/main" id="{59F54223-D854-7984-7862-15C2161C136D}"/>
              </a:ext>
            </a:extLst>
          </p:cNvPr>
          <p:cNvSpPr/>
          <p:nvPr/>
        </p:nvSpPr>
        <p:spPr>
          <a:xfrm>
            <a:off x="8853055" y="1856277"/>
            <a:ext cx="2022762" cy="61686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Completas</a:t>
            </a:r>
            <a:endParaRPr lang="es-EC" sz="1200" dirty="0">
              <a:latin typeface="Raleway" pitchFamily="2" charset="0"/>
            </a:endParaRPr>
          </a:p>
        </p:txBody>
      </p:sp>
      <p:sp>
        <p:nvSpPr>
          <p:cNvPr id="25" name="Rectángulo 24">
            <a:extLst>
              <a:ext uri="{FF2B5EF4-FFF2-40B4-BE49-F238E27FC236}">
                <a16:creationId xmlns:a16="http://schemas.microsoft.com/office/drawing/2014/main" id="{502699D7-5BF4-5608-E24A-EAE197BC6FDA}"/>
              </a:ext>
            </a:extLst>
          </p:cNvPr>
          <p:cNvSpPr/>
          <p:nvPr/>
        </p:nvSpPr>
        <p:spPr>
          <a:xfrm>
            <a:off x="8853055" y="2576869"/>
            <a:ext cx="2022762" cy="61686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Pymes o Completas</a:t>
            </a:r>
            <a:endParaRPr lang="es-EC" sz="1200" dirty="0">
              <a:latin typeface="Raleway" pitchFamily="2" charset="0"/>
            </a:endParaRPr>
          </a:p>
        </p:txBody>
      </p:sp>
      <p:sp>
        <p:nvSpPr>
          <p:cNvPr id="26" name="Rectángulo 25">
            <a:extLst>
              <a:ext uri="{FF2B5EF4-FFF2-40B4-BE49-F238E27FC236}">
                <a16:creationId xmlns:a16="http://schemas.microsoft.com/office/drawing/2014/main" id="{5DBB417A-ED33-59EC-9963-BAA0AD144011}"/>
              </a:ext>
            </a:extLst>
          </p:cNvPr>
          <p:cNvSpPr/>
          <p:nvPr/>
        </p:nvSpPr>
        <p:spPr>
          <a:xfrm>
            <a:off x="8853055" y="3364231"/>
            <a:ext cx="2022762" cy="61686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Pymes o Completas</a:t>
            </a:r>
            <a:endParaRPr lang="es-EC" sz="1200" dirty="0">
              <a:latin typeface="Raleway" pitchFamily="2" charset="0"/>
            </a:endParaRPr>
          </a:p>
        </p:txBody>
      </p:sp>
      <p:sp>
        <p:nvSpPr>
          <p:cNvPr id="27" name="Rectángulo 26">
            <a:extLst>
              <a:ext uri="{FF2B5EF4-FFF2-40B4-BE49-F238E27FC236}">
                <a16:creationId xmlns:a16="http://schemas.microsoft.com/office/drawing/2014/main" id="{3A2306E8-239C-0B1E-0786-4C7569211AFD}"/>
              </a:ext>
            </a:extLst>
          </p:cNvPr>
          <p:cNvSpPr/>
          <p:nvPr/>
        </p:nvSpPr>
        <p:spPr>
          <a:xfrm>
            <a:off x="8853055" y="4110547"/>
            <a:ext cx="2022762" cy="616869"/>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Pymes o Completas</a:t>
            </a:r>
            <a:endParaRPr lang="es-EC" sz="1200" dirty="0">
              <a:latin typeface="Raleway" pitchFamily="2" charset="0"/>
            </a:endParaRPr>
          </a:p>
        </p:txBody>
      </p:sp>
      <p:sp>
        <p:nvSpPr>
          <p:cNvPr id="28" name="Rectángulo 27">
            <a:extLst>
              <a:ext uri="{FF2B5EF4-FFF2-40B4-BE49-F238E27FC236}">
                <a16:creationId xmlns:a16="http://schemas.microsoft.com/office/drawing/2014/main" id="{D5A610AE-4FD7-A909-C646-664C5B9C004E}"/>
              </a:ext>
            </a:extLst>
          </p:cNvPr>
          <p:cNvSpPr/>
          <p:nvPr/>
        </p:nvSpPr>
        <p:spPr>
          <a:xfrm>
            <a:off x="8853055" y="4856863"/>
            <a:ext cx="2022762" cy="1315237"/>
          </a:xfrm>
          <a:prstGeom prst="rect">
            <a:avLst/>
          </a:prstGeom>
          <a:solidFill>
            <a:srgbClr val="00B050"/>
          </a:solid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MX" sz="1200" dirty="0">
                <a:latin typeface="Raleway" pitchFamily="2" charset="0"/>
              </a:rPr>
              <a:t>NIIF Pymes o Completas</a:t>
            </a:r>
            <a:endParaRPr lang="es-EC" sz="1200" dirty="0">
              <a:latin typeface="Raleway" pitchFamily="2" charset="0"/>
            </a:endParaRPr>
          </a:p>
        </p:txBody>
      </p:sp>
      <p:sp>
        <p:nvSpPr>
          <p:cNvPr id="29" name="CuadroTexto 28">
            <a:extLst>
              <a:ext uri="{FF2B5EF4-FFF2-40B4-BE49-F238E27FC236}">
                <a16:creationId xmlns:a16="http://schemas.microsoft.com/office/drawing/2014/main" id="{65796E23-DC8E-5B41-9540-64BEAE89EC2F}"/>
              </a:ext>
            </a:extLst>
          </p:cNvPr>
          <p:cNvSpPr txBox="1"/>
          <p:nvPr/>
        </p:nvSpPr>
        <p:spPr>
          <a:xfrm>
            <a:off x="1063564" y="1066803"/>
            <a:ext cx="3451569" cy="353943"/>
          </a:xfrm>
          <a:prstGeom prst="rect">
            <a:avLst/>
          </a:prstGeom>
          <a:noFill/>
        </p:spPr>
        <p:txBody>
          <a:bodyPr wrap="square" rtlCol="0">
            <a:spAutoFit/>
          </a:bodyPr>
          <a:lstStyle/>
          <a:p>
            <a:pPr algn="ctr"/>
            <a:r>
              <a:rPr lang="es-MX" sz="1700" b="1" dirty="0">
                <a:latin typeface="Raleway" pitchFamily="2" charset="0"/>
              </a:rPr>
              <a:t>Adopción NIIF por Primera Vez</a:t>
            </a:r>
            <a:endParaRPr lang="es-EC" sz="1700" b="1" dirty="0">
              <a:latin typeface="Raleway" pitchFamily="2" charset="0"/>
            </a:endParaRPr>
          </a:p>
        </p:txBody>
      </p:sp>
      <p:cxnSp>
        <p:nvCxnSpPr>
          <p:cNvPr id="31" name="Conector recto 30">
            <a:extLst>
              <a:ext uri="{FF2B5EF4-FFF2-40B4-BE49-F238E27FC236}">
                <a16:creationId xmlns:a16="http://schemas.microsoft.com/office/drawing/2014/main" id="{54B3A533-61D7-557C-B3A4-515833E5CE19}"/>
              </a:ext>
            </a:extLst>
          </p:cNvPr>
          <p:cNvCxnSpPr/>
          <p:nvPr/>
        </p:nvCxnSpPr>
        <p:spPr>
          <a:xfrm>
            <a:off x="5237018" y="1233055"/>
            <a:ext cx="0" cy="4939045"/>
          </a:xfrm>
          <a:prstGeom prst="line">
            <a:avLst/>
          </a:prstGeom>
          <a:ln>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2" name="CuadroTexto 31">
            <a:extLst>
              <a:ext uri="{FF2B5EF4-FFF2-40B4-BE49-F238E27FC236}">
                <a16:creationId xmlns:a16="http://schemas.microsoft.com/office/drawing/2014/main" id="{C8196A26-D25A-8795-C79D-806819BFD4B7}"/>
              </a:ext>
            </a:extLst>
          </p:cNvPr>
          <p:cNvSpPr txBox="1"/>
          <p:nvPr/>
        </p:nvSpPr>
        <p:spPr>
          <a:xfrm>
            <a:off x="5943601" y="1079425"/>
            <a:ext cx="2050472" cy="646331"/>
          </a:xfrm>
          <a:prstGeom prst="rect">
            <a:avLst/>
          </a:prstGeom>
          <a:noFill/>
        </p:spPr>
        <p:txBody>
          <a:bodyPr wrap="square" rtlCol="0">
            <a:spAutoFit/>
          </a:bodyPr>
          <a:lstStyle/>
          <a:p>
            <a:pPr algn="ctr"/>
            <a:r>
              <a:rPr lang="es-MX" sz="1200" b="1" dirty="0">
                <a:latin typeface="Raleway" pitchFamily="2" charset="0"/>
              </a:rPr>
              <a:t>Resolucion-10.2011 Primer Reglamento aplicación NIIF ECUADOR</a:t>
            </a:r>
            <a:endParaRPr lang="es-EC" sz="1200" b="1" dirty="0">
              <a:latin typeface="Raleway" pitchFamily="2" charset="0"/>
            </a:endParaRPr>
          </a:p>
        </p:txBody>
      </p:sp>
      <p:cxnSp>
        <p:nvCxnSpPr>
          <p:cNvPr id="33" name="Conector recto 32">
            <a:extLst>
              <a:ext uri="{FF2B5EF4-FFF2-40B4-BE49-F238E27FC236}">
                <a16:creationId xmlns:a16="http://schemas.microsoft.com/office/drawing/2014/main" id="{08C358A9-1B43-CA50-E60A-4031866934A3}"/>
              </a:ext>
            </a:extLst>
          </p:cNvPr>
          <p:cNvCxnSpPr>
            <a:cxnSpLocks/>
          </p:cNvCxnSpPr>
          <p:nvPr/>
        </p:nvCxnSpPr>
        <p:spPr>
          <a:xfrm>
            <a:off x="8506691" y="1856277"/>
            <a:ext cx="0" cy="4349113"/>
          </a:xfrm>
          <a:prstGeom prst="line">
            <a:avLst/>
          </a:prstGeom>
          <a:ln w="1905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7" name="CuadroTexto 36">
            <a:extLst>
              <a:ext uri="{FF2B5EF4-FFF2-40B4-BE49-F238E27FC236}">
                <a16:creationId xmlns:a16="http://schemas.microsoft.com/office/drawing/2014/main" id="{53DB542F-5AEA-7A96-AD36-1CBFF07E9925}"/>
              </a:ext>
            </a:extLst>
          </p:cNvPr>
          <p:cNvSpPr txBox="1"/>
          <p:nvPr/>
        </p:nvSpPr>
        <p:spPr>
          <a:xfrm>
            <a:off x="8780885" y="1124699"/>
            <a:ext cx="2178059" cy="461665"/>
          </a:xfrm>
          <a:prstGeom prst="rect">
            <a:avLst/>
          </a:prstGeom>
          <a:noFill/>
        </p:spPr>
        <p:txBody>
          <a:bodyPr wrap="square">
            <a:spAutoFit/>
          </a:bodyPr>
          <a:lstStyle/>
          <a:p>
            <a:pPr algn="ctr"/>
            <a:r>
              <a:rPr lang="es-EC" sz="1200" b="1" dirty="0">
                <a:latin typeface="Raleway" pitchFamily="2" charset="0"/>
              </a:rPr>
              <a:t>Resolución No. SCVS-INC-DNCDN-2019-0009</a:t>
            </a:r>
          </a:p>
        </p:txBody>
      </p:sp>
    </p:spTree>
    <p:extLst>
      <p:ext uri="{BB962C8B-B14F-4D97-AF65-F5344CB8AC3E}">
        <p14:creationId xmlns:p14="http://schemas.microsoft.com/office/powerpoint/2010/main" val="26208904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F2751B-4244-843E-4D5F-3F13EAD6391F}"/>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6B8811E7-4178-FE3E-99EC-54F9FB6E4F14}"/>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7A191249-2EAB-39C4-8DD3-9B634A26F8D9}"/>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0FC869F1-914E-230C-FE99-23FC190484ED}"/>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E1828A91-7FF2-D218-1150-E874426F6938}"/>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Introducción a las NIIF</a:t>
            </a:r>
            <a:endParaRPr lang="es-EC" sz="1400"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825908C4-858F-7FD5-6F7E-90453DB9DB8B}"/>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1" name="Título 2">
            <a:extLst>
              <a:ext uri="{FF2B5EF4-FFF2-40B4-BE49-F238E27FC236}">
                <a16:creationId xmlns:a16="http://schemas.microsoft.com/office/drawing/2014/main" id="{430D6BAD-1F4E-0CD0-597D-03AC3BDA8B9F}"/>
              </a:ext>
            </a:extLst>
          </p:cNvPr>
          <p:cNvSpPr>
            <a:spLocks noGrp="1"/>
          </p:cNvSpPr>
          <p:nvPr>
            <p:ph type="ctrTitle"/>
          </p:nvPr>
        </p:nvSpPr>
        <p:spPr>
          <a:xfrm>
            <a:off x="1524000" y="2036763"/>
            <a:ext cx="9144000" cy="2387600"/>
          </a:xfrm>
        </p:spPr>
        <p:txBody>
          <a:bodyPr>
            <a:normAutofit fontScale="90000"/>
          </a:bodyPr>
          <a:lstStyle/>
          <a:p>
            <a:r>
              <a:rPr lang="es-MX" dirty="0"/>
              <a:t>¿Hay un impacto fiscal en el Ecuador con la llegada de la NIIF 18?</a:t>
            </a:r>
            <a:endParaRPr lang="es-EC" dirty="0"/>
          </a:p>
        </p:txBody>
      </p:sp>
    </p:spTree>
    <p:extLst>
      <p:ext uri="{BB962C8B-B14F-4D97-AF65-F5344CB8AC3E}">
        <p14:creationId xmlns:p14="http://schemas.microsoft.com/office/powerpoint/2010/main" val="5710123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1235618" y="1259950"/>
            <a:ext cx="9392698" cy="646331"/>
          </a:xfrm>
          <a:prstGeom prst="rect">
            <a:avLst/>
          </a:prstGeom>
          <a:solidFill>
            <a:srgbClr val="00B0F0"/>
          </a:solidFill>
        </p:spPr>
        <p:txBody>
          <a:bodyPr wrap="square" rtlCol="0">
            <a:spAutoFit/>
          </a:bodyPr>
          <a:lstStyle/>
          <a:p>
            <a:r>
              <a:rPr lang="es-MX" dirty="0">
                <a:solidFill>
                  <a:schemeClr val="bg1"/>
                </a:solidFill>
                <a:latin typeface="Raleway" pitchFamily="2" charset="0"/>
                <a:cs typeface="Arial" panose="020B0604020202020204" pitchFamily="34" charset="0"/>
              </a:rPr>
              <a:t>3 Conjuntos claves de requisitos para brindar a los inversores una mejor base para analizar y comparar empresas:</a:t>
            </a:r>
          </a:p>
        </p:txBody>
      </p:sp>
      <p:graphicFrame>
        <p:nvGraphicFramePr>
          <p:cNvPr id="4" name="Diagrama 3">
            <a:extLst>
              <a:ext uri="{FF2B5EF4-FFF2-40B4-BE49-F238E27FC236}">
                <a16:creationId xmlns:a16="http://schemas.microsoft.com/office/drawing/2014/main" id="{3446638D-D0B4-F4ED-AAB6-C733760BAE38}"/>
              </a:ext>
            </a:extLst>
          </p:cNvPr>
          <p:cNvGraphicFramePr/>
          <p:nvPr>
            <p:extLst>
              <p:ext uri="{D42A27DB-BD31-4B8C-83A1-F6EECF244321}">
                <p14:modId xmlns:p14="http://schemas.microsoft.com/office/powerpoint/2010/main" val="3148156575"/>
              </p:ext>
            </p:extLst>
          </p:nvPr>
        </p:nvGraphicFramePr>
        <p:xfrm>
          <a:off x="1763276" y="2557134"/>
          <a:ext cx="8128000" cy="3232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294255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A95DF-DF3A-EA22-4091-71256FCEBA98}"/>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77D0589C-B1CA-5CC0-FBAD-3E5E836E909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3844A11F-E4A6-90A6-8F8F-D78A8420DA25}"/>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4BE30288-206D-96A8-FA9C-94EE9760A0AD}"/>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48FF8954-C8C9-B80D-D837-293AA26CE3E6}"/>
              </a:ext>
            </a:extLst>
          </p:cNvPr>
          <p:cNvSpPr txBox="1"/>
          <p:nvPr/>
        </p:nvSpPr>
        <p:spPr>
          <a:xfrm>
            <a:off x="610747" y="203672"/>
            <a:ext cx="6670972" cy="369332"/>
          </a:xfrm>
          <a:prstGeom prst="rect">
            <a:avLst/>
          </a:prstGeom>
          <a:noFill/>
        </p:spPr>
        <p:txBody>
          <a:bodyPr wrap="square" rtlCol="0">
            <a:spAutoFit/>
          </a:bodyPr>
          <a:lstStyle/>
          <a:p>
            <a:r>
              <a:rPr lang="es-ES" dirty="0">
                <a:solidFill>
                  <a:schemeClr val="bg1"/>
                </a:solidFill>
                <a:latin typeface="Raleway" pitchFamily="2" charset="0"/>
                <a:cs typeface="Arial" panose="020B0604020202020204" pitchFamily="34" charset="0"/>
              </a:rPr>
              <a:t>Conócenos en Instagram</a:t>
            </a:r>
            <a:endParaRPr lang="es-EC" sz="1400"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4D1FE30A-B5D8-103C-73F9-1EC3DB262882}"/>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pic>
        <p:nvPicPr>
          <p:cNvPr id="9" name="Imagen 8" descr="Código QR&#10;&#10;El contenido generado por IA puede ser incorrecto.">
            <a:extLst>
              <a:ext uri="{FF2B5EF4-FFF2-40B4-BE49-F238E27FC236}">
                <a16:creationId xmlns:a16="http://schemas.microsoft.com/office/drawing/2014/main" id="{64685347-495F-6398-CE48-8CFE872B78AC}"/>
              </a:ext>
            </a:extLst>
          </p:cNvPr>
          <p:cNvPicPr>
            <a:picLocks noChangeAspect="1"/>
          </p:cNvPicPr>
          <p:nvPr/>
        </p:nvPicPr>
        <p:blipFill>
          <a:blip r:embed="rId3"/>
          <a:stretch>
            <a:fillRect/>
          </a:stretch>
        </p:blipFill>
        <p:spPr>
          <a:xfrm>
            <a:off x="4348124" y="1341548"/>
            <a:ext cx="3495751" cy="4546068"/>
          </a:xfrm>
          <a:prstGeom prst="rect">
            <a:avLst/>
          </a:prstGeom>
        </p:spPr>
      </p:pic>
    </p:spTree>
    <p:extLst>
      <p:ext uri="{BB962C8B-B14F-4D97-AF65-F5344CB8AC3E}">
        <p14:creationId xmlns:p14="http://schemas.microsoft.com/office/powerpoint/2010/main" val="40575471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6F8C6144-DF0E-49D3-A6CC-AA0AFD6FECF3}"/>
              </a:ext>
            </a:extLst>
          </p:cNvPr>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Effect>
                      <a14:brightnessContrast contrast="55000"/>
                    </a14:imgEffect>
                  </a14:imgLayer>
                </a14:imgProps>
              </a:ext>
              <a:ext uri="{28A0092B-C50C-407E-A947-70E740481C1C}">
                <a14:useLocalDpi xmlns:a14="http://schemas.microsoft.com/office/drawing/2010/main"/>
              </a:ext>
            </a:extLst>
          </a:blip>
          <a:stretch>
            <a:fillRect/>
          </a:stretch>
        </p:blipFill>
        <p:spPr>
          <a:xfrm>
            <a:off x="0" y="0"/>
            <a:ext cx="12192000" cy="6856842"/>
          </a:xfrm>
          <a:prstGeom prst="rect">
            <a:avLst/>
          </a:prstGeom>
        </p:spPr>
      </p:pic>
      <p:sp>
        <p:nvSpPr>
          <p:cNvPr id="4" name="Rectángulo 3">
            <a:extLst>
              <a:ext uri="{FF2B5EF4-FFF2-40B4-BE49-F238E27FC236}">
                <a16:creationId xmlns:a16="http://schemas.microsoft.com/office/drawing/2014/main" id="{CE686817-DAF0-0742-89EB-5350DCB56E9C}"/>
              </a:ext>
            </a:extLst>
          </p:cNvPr>
          <p:cNvSpPr/>
          <p:nvPr/>
        </p:nvSpPr>
        <p:spPr>
          <a:xfrm>
            <a:off x="8612188" y="6432550"/>
            <a:ext cx="3579812" cy="42545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sp>
        <p:nvSpPr>
          <p:cNvPr id="5" name="Rectángulo 4">
            <a:extLst>
              <a:ext uri="{FF2B5EF4-FFF2-40B4-BE49-F238E27FC236}">
                <a16:creationId xmlns:a16="http://schemas.microsoft.com/office/drawing/2014/main" id="{EF110512-8849-6A48-AE20-D064A2089D81}"/>
              </a:ext>
            </a:extLst>
          </p:cNvPr>
          <p:cNvSpPr/>
          <p:nvPr/>
        </p:nvSpPr>
        <p:spPr>
          <a:xfrm>
            <a:off x="0" y="6634163"/>
            <a:ext cx="8612188" cy="22383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sp>
        <p:nvSpPr>
          <p:cNvPr id="13316" name="Subtítulo 2">
            <a:extLst>
              <a:ext uri="{FF2B5EF4-FFF2-40B4-BE49-F238E27FC236}">
                <a16:creationId xmlns:a16="http://schemas.microsoft.com/office/drawing/2014/main" id="{5148EE8E-1AD9-404B-8281-36FF26533F7A}"/>
              </a:ext>
            </a:extLst>
          </p:cNvPr>
          <p:cNvSpPr txBox="1">
            <a:spLocks noChangeArrowheads="1"/>
          </p:cNvSpPr>
          <p:nvPr/>
        </p:nvSpPr>
        <p:spPr bwMode="auto">
          <a:xfrm>
            <a:off x="7831138" y="6497638"/>
            <a:ext cx="40544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r" eaLnBrk="1" hangingPunct="1">
              <a:buFont typeface="Arial" panose="020B0604020202020204" pitchFamily="34" charset="0"/>
              <a:buNone/>
            </a:pPr>
            <a:r>
              <a:rPr lang="es-EC" altLang="es-EC" sz="1800" dirty="0">
                <a:solidFill>
                  <a:schemeClr val="bg1"/>
                </a:solidFill>
                <a:latin typeface="Montserrat" panose="00000500000000000000" pitchFamily="2" charset="0"/>
              </a:rPr>
              <a:t>www.</a:t>
            </a:r>
            <a:r>
              <a:rPr lang="es-EC" altLang="es-EC" sz="1800" b="1" dirty="0">
                <a:solidFill>
                  <a:schemeClr val="bg1"/>
                </a:solidFill>
                <a:latin typeface="Montserrat" panose="00000500000000000000" pitchFamily="2" charset="0"/>
              </a:rPr>
              <a:t>opportune</a:t>
            </a:r>
            <a:r>
              <a:rPr lang="es-EC" altLang="es-EC" sz="1800" dirty="0">
                <a:solidFill>
                  <a:schemeClr val="bg1"/>
                </a:solidFill>
                <a:latin typeface="Montserrat" panose="00000500000000000000" pitchFamily="2" charset="0"/>
              </a:rPr>
              <a:t>.ec</a:t>
            </a:r>
          </a:p>
        </p:txBody>
      </p:sp>
      <p:sp>
        <p:nvSpPr>
          <p:cNvPr id="11" name="Elipse 10">
            <a:extLst>
              <a:ext uri="{FF2B5EF4-FFF2-40B4-BE49-F238E27FC236}">
                <a16:creationId xmlns:a16="http://schemas.microsoft.com/office/drawing/2014/main" id="{2E25DC8C-CED8-F446-AFFF-3BD6D6ECE52A}"/>
              </a:ext>
            </a:extLst>
          </p:cNvPr>
          <p:cNvSpPr/>
          <p:nvPr/>
        </p:nvSpPr>
        <p:spPr>
          <a:xfrm>
            <a:off x="10391775" y="1435245"/>
            <a:ext cx="1182688" cy="1184275"/>
          </a:xfrm>
          <a:prstGeom prst="ellipse">
            <a:avLst/>
          </a:prstGeom>
          <a:solidFill>
            <a:srgbClr val="081F2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sp>
        <p:nvSpPr>
          <p:cNvPr id="12" name="Elipse 11">
            <a:extLst>
              <a:ext uri="{FF2B5EF4-FFF2-40B4-BE49-F238E27FC236}">
                <a16:creationId xmlns:a16="http://schemas.microsoft.com/office/drawing/2014/main" id="{3A4FF8E1-A356-E54C-8207-0620BC99EFE1}"/>
              </a:ext>
            </a:extLst>
          </p:cNvPr>
          <p:cNvSpPr/>
          <p:nvPr/>
        </p:nvSpPr>
        <p:spPr>
          <a:xfrm>
            <a:off x="10391775" y="2943370"/>
            <a:ext cx="1182688" cy="1184275"/>
          </a:xfrm>
          <a:prstGeom prst="ellipse">
            <a:avLst/>
          </a:prstGeom>
          <a:solidFill>
            <a:srgbClr val="081F2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sp>
        <p:nvSpPr>
          <p:cNvPr id="13" name="Elipse 12">
            <a:extLst>
              <a:ext uri="{FF2B5EF4-FFF2-40B4-BE49-F238E27FC236}">
                <a16:creationId xmlns:a16="http://schemas.microsoft.com/office/drawing/2014/main" id="{21CDCD89-6F55-914A-8CF3-95A3408188CB}"/>
              </a:ext>
            </a:extLst>
          </p:cNvPr>
          <p:cNvSpPr/>
          <p:nvPr/>
        </p:nvSpPr>
        <p:spPr>
          <a:xfrm>
            <a:off x="10391775" y="4449908"/>
            <a:ext cx="1182688" cy="1184275"/>
          </a:xfrm>
          <a:prstGeom prst="ellipse">
            <a:avLst/>
          </a:prstGeom>
          <a:solidFill>
            <a:srgbClr val="081F2D"/>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sp>
        <p:nvSpPr>
          <p:cNvPr id="14" name="CuadroTexto 13">
            <a:extLst>
              <a:ext uri="{FF2B5EF4-FFF2-40B4-BE49-F238E27FC236}">
                <a16:creationId xmlns:a16="http://schemas.microsoft.com/office/drawing/2014/main" id="{4137ED9C-55CC-F149-8C24-667E2C14ECD3}"/>
              </a:ext>
            </a:extLst>
          </p:cNvPr>
          <p:cNvSpPr txBox="1"/>
          <p:nvPr/>
        </p:nvSpPr>
        <p:spPr>
          <a:xfrm>
            <a:off x="5483225" y="1728788"/>
            <a:ext cx="4514850" cy="2123658"/>
          </a:xfrm>
          <a:prstGeom prst="rect">
            <a:avLst/>
          </a:prstGeom>
          <a:noFill/>
        </p:spPr>
        <p:txBody>
          <a:bodyPr>
            <a:spAutoFit/>
          </a:bodyPr>
          <a:lstStyle/>
          <a:p>
            <a:pPr algn="just" defTabSz="986912" eaLnBrk="1" fontAlgn="auto" hangingPunct="1">
              <a:spcBef>
                <a:spcPts val="0"/>
              </a:spcBef>
              <a:spcAft>
                <a:spcPts val="0"/>
              </a:spcAft>
              <a:defRPr/>
            </a:pPr>
            <a:r>
              <a:rPr lang="es-EC" sz="1200" b="1" dirty="0">
                <a:solidFill>
                  <a:srgbClr val="00B0F0"/>
                </a:solidFill>
                <a:latin typeface="Montserrat" panose="00000500000000000000" pitchFamily="2" charset="0"/>
                <a:cs typeface="Arial" panose="020B0604020202020204" pitchFamily="34" charset="0"/>
              </a:rPr>
              <a:t>Teléfonos:</a:t>
            </a:r>
          </a:p>
          <a:p>
            <a:pPr algn="just" defTabSz="986912" eaLnBrk="1" fontAlgn="auto" hangingPunct="1">
              <a:spcBef>
                <a:spcPts val="0"/>
              </a:spcBef>
              <a:spcAft>
                <a:spcPts val="0"/>
              </a:spcAft>
              <a:defRPr/>
            </a:pPr>
            <a:endParaRPr lang="es-EC" sz="1200" b="1" dirty="0">
              <a:solidFill>
                <a:srgbClr val="ABCC3A"/>
              </a:solidFill>
              <a:latin typeface="Montserrat" panose="00000500000000000000" pitchFamily="2" charset="0"/>
              <a:cs typeface="Arial" panose="020B0604020202020204" pitchFamily="34" charset="0"/>
            </a:endParaRPr>
          </a:p>
          <a:p>
            <a:pPr algn="just" defTabSz="986912" eaLnBrk="1" fontAlgn="auto" hangingPunct="1">
              <a:spcBef>
                <a:spcPts val="0"/>
              </a:spcBef>
              <a:spcAft>
                <a:spcPts val="0"/>
              </a:spcAft>
              <a:defRPr/>
            </a:pPr>
            <a:r>
              <a:rPr lang="es-ES_tradnl" sz="1200" b="1" dirty="0">
                <a:solidFill>
                  <a:srgbClr val="ABCC3A"/>
                </a:solidFill>
                <a:latin typeface="Montserrat" panose="00000500000000000000" pitchFamily="2" charset="0"/>
              </a:rPr>
              <a:t>	</a:t>
            </a:r>
            <a:r>
              <a:rPr lang="es-ES_tradnl" sz="1200" dirty="0">
                <a:latin typeface="Montserrat" panose="00000500000000000000" pitchFamily="2" charset="0"/>
                <a:cs typeface="Arial" panose="020B0604020202020204" pitchFamily="34" charset="0"/>
              </a:rPr>
              <a:t>+593 98 378 8082 – Adrián Torres</a:t>
            </a:r>
            <a:endParaRPr lang="es-EC" sz="1200" dirty="0">
              <a:latin typeface="Montserrat" panose="00000500000000000000" pitchFamily="2" charset="0"/>
              <a:cs typeface="Arial" panose="020B0604020202020204" pitchFamily="34" charset="0"/>
            </a:endParaRPr>
          </a:p>
          <a:p>
            <a:pPr marL="185046" indent="-185046" algn="just" defTabSz="986912" eaLnBrk="1" fontAlgn="auto" hangingPunct="1">
              <a:spcBef>
                <a:spcPts val="0"/>
              </a:spcBef>
              <a:spcAft>
                <a:spcPts val="0"/>
              </a:spcAft>
              <a:buFont typeface="Wingdings" panose="05000000000000000000" pitchFamily="2" charset="2"/>
              <a:buChar char="ü"/>
              <a:defRPr/>
            </a:pPr>
            <a:endParaRPr lang="es-EC" sz="1200" b="1" dirty="0">
              <a:solidFill>
                <a:srgbClr val="ABCC3A"/>
              </a:solidFill>
              <a:latin typeface="Montserrat" panose="00000500000000000000" pitchFamily="2" charset="0"/>
              <a:cs typeface="Arial" panose="020B0604020202020204" pitchFamily="34" charset="0"/>
            </a:endParaRPr>
          </a:p>
          <a:p>
            <a:pPr marL="185046" indent="-185046" algn="just" defTabSz="986912" eaLnBrk="1" fontAlgn="auto" hangingPunct="1">
              <a:spcBef>
                <a:spcPts val="0"/>
              </a:spcBef>
              <a:spcAft>
                <a:spcPts val="0"/>
              </a:spcAft>
              <a:buFont typeface="Wingdings" panose="05000000000000000000" pitchFamily="2" charset="2"/>
              <a:buChar char="ü"/>
              <a:defRPr/>
            </a:pPr>
            <a:endParaRPr lang="es-EC" sz="1200" b="1" dirty="0">
              <a:solidFill>
                <a:srgbClr val="ABCC3A"/>
              </a:solidFill>
              <a:latin typeface="Montserrat" panose="00000500000000000000" pitchFamily="2" charset="0"/>
              <a:cs typeface="Arial" panose="020B0604020202020204" pitchFamily="34" charset="0"/>
            </a:endParaRPr>
          </a:p>
          <a:p>
            <a:pPr marL="185046" indent="-185046" algn="just" defTabSz="986912" eaLnBrk="1" fontAlgn="auto" hangingPunct="1">
              <a:spcBef>
                <a:spcPts val="0"/>
              </a:spcBef>
              <a:spcAft>
                <a:spcPts val="0"/>
              </a:spcAft>
              <a:buFont typeface="Wingdings" panose="05000000000000000000" pitchFamily="2" charset="2"/>
              <a:buChar char="ü"/>
              <a:defRPr/>
            </a:pPr>
            <a:endParaRPr lang="es-EC" sz="1200" b="1" dirty="0">
              <a:solidFill>
                <a:srgbClr val="ABCC3A"/>
              </a:solidFill>
              <a:latin typeface="Montserrat" panose="00000500000000000000" pitchFamily="2" charset="0"/>
              <a:cs typeface="Arial" panose="020B0604020202020204" pitchFamily="34" charset="0"/>
            </a:endParaRPr>
          </a:p>
          <a:p>
            <a:pPr algn="just" defTabSz="986912" eaLnBrk="1" fontAlgn="auto" hangingPunct="1">
              <a:spcBef>
                <a:spcPts val="0"/>
              </a:spcBef>
              <a:spcAft>
                <a:spcPts val="0"/>
              </a:spcAft>
              <a:defRPr/>
            </a:pPr>
            <a:r>
              <a:rPr lang="es-EC" sz="1200" b="1" dirty="0">
                <a:solidFill>
                  <a:srgbClr val="00B0F0"/>
                </a:solidFill>
                <a:latin typeface="Montserrat" panose="00000500000000000000" pitchFamily="2" charset="0"/>
                <a:cs typeface="Arial" panose="020B0604020202020204" pitchFamily="34" charset="0"/>
              </a:rPr>
              <a:t>Dirección Gye:</a:t>
            </a:r>
          </a:p>
          <a:p>
            <a:pPr algn="just" defTabSz="986912" eaLnBrk="1" fontAlgn="auto" hangingPunct="1">
              <a:spcBef>
                <a:spcPts val="0"/>
              </a:spcBef>
              <a:spcAft>
                <a:spcPts val="0"/>
              </a:spcAft>
              <a:defRPr/>
            </a:pPr>
            <a:endParaRPr lang="es-EC" sz="1200" b="1" dirty="0">
              <a:solidFill>
                <a:srgbClr val="ABCC3A"/>
              </a:solidFill>
              <a:latin typeface="Montserrat" panose="00000500000000000000" pitchFamily="2" charset="0"/>
              <a:cs typeface="Arial" panose="020B0604020202020204" pitchFamily="34" charset="0"/>
            </a:endParaRPr>
          </a:p>
          <a:p>
            <a:pPr algn="just" defTabSz="986912" eaLnBrk="1" fontAlgn="auto" hangingPunct="1">
              <a:spcBef>
                <a:spcPts val="0"/>
              </a:spcBef>
              <a:spcAft>
                <a:spcPts val="0"/>
              </a:spcAft>
              <a:defRPr/>
            </a:pPr>
            <a:endParaRPr lang="es-EC" sz="1200" b="1" dirty="0">
              <a:solidFill>
                <a:srgbClr val="ABCC3A"/>
              </a:solidFill>
              <a:latin typeface="Montserrat" panose="00000500000000000000" pitchFamily="2" charset="0"/>
              <a:cs typeface="Arial" panose="020B0604020202020204" pitchFamily="34" charset="0"/>
            </a:endParaRPr>
          </a:p>
          <a:p>
            <a:pPr marL="987425" defTabSz="986912" eaLnBrk="1" fontAlgn="auto" hangingPunct="1">
              <a:spcBef>
                <a:spcPts val="0"/>
              </a:spcBef>
              <a:spcAft>
                <a:spcPts val="0"/>
              </a:spcAft>
              <a:defRPr/>
            </a:pPr>
            <a:r>
              <a:rPr lang="es-EC" sz="1200" dirty="0">
                <a:latin typeface="Montserrat" panose="00000500000000000000" pitchFamily="2" charset="0"/>
                <a:cs typeface="Arial" panose="020B0604020202020204" pitchFamily="34" charset="0"/>
              </a:rPr>
              <a:t>Barrio Orellana, Alejo Lascano y </a:t>
            </a:r>
            <a:r>
              <a:rPr lang="es-EC" sz="1200" dirty="0" err="1">
                <a:latin typeface="Montserrat" panose="00000500000000000000" pitchFamily="2" charset="0"/>
                <a:cs typeface="Arial" panose="020B0604020202020204" pitchFamily="34" charset="0"/>
              </a:rPr>
              <a:t>Av</a:t>
            </a:r>
            <a:r>
              <a:rPr lang="es-EC" sz="1200" dirty="0">
                <a:latin typeface="Montserrat" panose="00000500000000000000" pitchFamily="2" charset="0"/>
                <a:cs typeface="Arial" panose="020B0604020202020204" pitchFamily="34" charset="0"/>
              </a:rPr>
              <a:t> del Ejercito 1206</a:t>
            </a:r>
          </a:p>
        </p:txBody>
      </p:sp>
      <p:cxnSp>
        <p:nvCxnSpPr>
          <p:cNvPr id="19" name="Conector recto 18">
            <a:extLst>
              <a:ext uri="{FF2B5EF4-FFF2-40B4-BE49-F238E27FC236}">
                <a16:creationId xmlns:a16="http://schemas.microsoft.com/office/drawing/2014/main" id="{7BA278E2-F028-7B44-BBAE-770DF155376C}"/>
              </a:ext>
            </a:extLst>
          </p:cNvPr>
          <p:cNvCxnSpPr/>
          <p:nvPr/>
        </p:nvCxnSpPr>
        <p:spPr>
          <a:xfrm>
            <a:off x="4911725" y="509588"/>
            <a:ext cx="0" cy="560705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3" name="Título 1">
            <a:extLst>
              <a:ext uri="{FF2B5EF4-FFF2-40B4-BE49-F238E27FC236}">
                <a16:creationId xmlns:a16="http://schemas.microsoft.com/office/drawing/2014/main" id="{DDFCDAAA-844E-524E-8759-297C86C3C7C1}"/>
              </a:ext>
            </a:extLst>
          </p:cNvPr>
          <p:cNvSpPr txBox="1">
            <a:spLocks/>
          </p:cNvSpPr>
          <p:nvPr/>
        </p:nvSpPr>
        <p:spPr>
          <a:xfrm>
            <a:off x="5434013" y="1065213"/>
            <a:ext cx="5075237" cy="403225"/>
          </a:xfrm>
          <a:prstGeom prst="rect">
            <a:avLst/>
          </a:prstGeom>
        </p:spPr>
        <p:txBody>
          <a:bodyPr anchor="ct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es-EC" sz="4000" b="1" dirty="0">
                <a:solidFill>
                  <a:srgbClr val="4C514F"/>
                </a:solidFill>
                <a:latin typeface="Montserrat" panose="00000500000000000000" pitchFamily="2" charset="0"/>
              </a:rPr>
              <a:t>Contacto</a:t>
            </a:r>
            <a:endParaRPr lang="es-EC" sz="4000" b="1" dirty="0">
              <a:solidFill>
                <a:srgbClr val="4C514F"/>
              </a:solidFill>
              <a:latin typeface="Montserrat" panose="00000500000000000000" pitchFamily="2" charset="0"/>
              <a:ea typeface="Roboto" panose="02000000000000000000" pitchFamily="2" charset="0"/>
            </a:endParaRPr>
          </a:p>
        </p:txBody>
      </p:sp>
      <p:sp>
        <p:nvSpPr>
          <p:cNvPr id="28" name="Rectángulo 27">
            <a:extLst>
              <a:ext uri="{FF2B5EF4-FFF2-40B4-BE49-F238E27FC236}">
                <a16:creationId xmlns:a16="http://schemas.microsoft.com/office/drawing/2014/main" id="{B7627A1F-92C0-2745-AC92-7BF2D653B6FB}"/>
              </a:ext>
            </a:extLst>
          </p:cNvPr>
          <p:cNvSpPr/>
          <p:nvPr/>
        </p:nvSpPr>
        <p:spPr>
          <a:xfrm rot="10800000">
            <a:off x="3579813" y="0"/>
            <a:ext cx="8612187" cy="22383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MX"/>
          </a:p>
        </p:txBody>
      </p:sp>
      <p:sp>
        <p:nvSpPr>
          <p:cNvPr id="13325" name="Rectángulo 1">
            <a:extLst>
              <a:ext uri="{FF2B5EF4-FFF2-40B4-BE49-F238E27FC236}">
                <a16:creationId xmlns:a16="http://schemas.microsoft.com/office/drawing/2014/main" id="{1F46048A-11C9-1C48-8017-F66446393BC2}"/>
              </a:ext>
            </a:extLst>
          </p:cNvPr>
          <p:cNvSpPr>
            <a:spLocks noChangeArrowheads="1"/>
          </p:cNvSpPr>
          <p:nvPr/>
        </p:nvSpPr>
        <p:spPr bwMode="auto">
          <a:xfrm>
            <a:off x="6492875" y="4702175"/>
            <a:ext cx="32791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C" altLang="es-EC" sz="1200" dirty="0">
                <a:latin typeface="Montserrat" panose="00000500000000000000" pitchFamily="2" charset="0"/>
                <a:cs typeface="Arial" panose="020B0604020202020204" pitchFamily="34" charset="0"/>
              </a:rPr>
              <a:t>atorres@opportune.ec</a:t>
            </a:r>
          </a:p>
          <a:p>
            <a:pPr eaLnBrk="1" hangingPunct="1"/>
            <a:r>
              <a:rPr lang="es-EC" altLang="es-EC" sz="1200" dirty="0">
                <a:latin typeface="Montserrat" panose="00000500000000000000" pitchFamily="2" charset="0"/>
                <a:cs typeface="Arial" panose="020B0604020202020204" pitchFamily="34" charset="0"/>
              </a:rPr>
              <a:t>zvega@opportune.ec</a:t>
            </a:r>
          </a:p>
        </p:txBody>
      </p:sp>
      <p:sp>
        <p:nvSpPr>
          <p:cNvPr id="13326" name="Rectángulo 2">
            <a:extLst>
              <a:ext uri="{FF2B5EF4-FFF2-40B4-BE49-F238E27FC236}">
                <a16:creationId xmlns:a16="http://schemas.microsoft.com/office/drawing/2014/main" id="{3A9ECCA5-EF08-6C41-87BE-777100BF4E07}"/>
              </a:ext>
            </a:extLst>
          </p:cNvPr>
          <p:cNvSpPr>
            <a:spLocks noChangeArrowheads="1"/>
          </p:cNvSpPr>
          <p:nvPr/>
        </p:nvSpPr>
        <p:spPr bwMode="auto">
          <a:xfrm>
            <a:off x="5483225" y="4437809"/>
            <a:ext cx="83661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985838">
              <a:defRPr>
                <a:solidFill>
                  <a:schemeClr val="tx1"/>
                </a:solidFill>
                <a:latin typeface="Calibri" panose="020F0502020204030204" pitchFamily="34" charset="0"/>
              </a:defRPr>
            </a:lvl1pPr>
            <a:lvl2pPr marL="742950" indent="-285750" defTabSz="985838">
              <a:defRPr>
                <a:solidFill>
                  <a:schemeClr val="tx1"/>
                </a:solidFill>
                <a:latin typeface="Calibri" panose="020F0502020204030204" pitchFamily="34" charset="0"/>
              </a:defRPr>
            </a:lvl2pPr>
            <a:lvl3pPr marL="1143000" indent="-228600" defTabSz="985838">
              <a:defRPr>
                <a:solidFill>
                  <a:schemeClr val="tx1"/>
                </a:solidFill>
                <a:latin typeface="Calibri" panose="020F0502020204030204" pitchFamily="34" charset="0"/>
              </a:defRPr>
            </a:lvl3pPr>
            <a:lvl4pPr marL="1600200" indent="-228600" defTabSz="985838">
              <a:defRPr>
                <a:solidFill>
                  <a:schemeClr val="tx1"/>
                </a:solidFill>
                <a:latin typeface="Calibri" panose="020F0502020204030204" pitchFamily="34" charset="0"/>
              </a:defRPr>
            </a:lvl4pPr>
            <a:lvl5pPr marL="2057400" indent="-228600" defTabSz="985838">
              <a:defRPr>
                <a:solidFill>
                  <a:schemeClr val="tx1"/>
                </a:solidFill>
                <a:latin typeface="Calibri" panose="020F0502020204030204" pitchFamily="34" charset="0"/>
              </a:defRPr>
            </a:lvl5pPr>
            <a:lvl6pPr marL="2514600" indent="-228600" defTabSz="985838" fontAlgn="base">
              <a:spcBef>
                <a:spcPct val="0"/>
              </a:spcBef>
              <a:spcAft>
                <a:spcPct val="0"/>
              </a:spcAft>
              <a:defRPr>
                <a:solidFill>
                  <a:schemeClr val="tx1"/>
                </a:solidFill>
                <a:latin typeface="Calibri" panose="020F0502020204030204" pitchFamily="34" charset="0"/>
              </a:defRPr>
            </a:lvl6pPr>
            <a:lvl7pPr marL="2971800" indent="-228600" defTabSz="985838" fontAlgn="base">
              <a:spcBef>
                <a:spcPct val="0"/>
              </a:spcBef>
              <a:spcAft>
                <a:spcPct val="0"/>
              </a:spcAft>
              <a:defRPr>
                <a:solidFill>
                  <a:schemeClr val="tx1"/>
                </a:solidFill>
                <a:latin typeface="Calibri" panose="020F0502020204030204" pitchFamily="34" charset="0"/>
              </a:defRPr>
            </a:lvl7pPr>
            <a:lvl8pPr marL="3429000" indent="-228600" defTabSz="985838" fontAlgn="base">
              <a:spcBef>
                <a:spcPct val="0"/>
              </a:spcBef>
              <a:spcAft>
                <a:spcPct val="0"/>
              </a:spcAft>
              <a:defRPr>
                <a:solidFill>
                  <a:schemeClr val="tx1"/>
                </a:solidFill>
                <a:latin typeface="Calibri" panose="020F0502020204030204" pitchFamily="34" charset="0"/>
              </a:defRPr>
            </a:lvl8pPr>
            <a:lvl9pPr marL="3886200" indent="-228600" defTabSz="985838" fontAlgn="base">
              <a:spcBef>
                <a:spcPct val="0"/>
              </a:spcBef>
              <a:spcAft>
                <a:spcPct val="0"/>
              </a:spcAft>
              <a:defRPr>
                <a:solidFill>
                  <a:schemeClr val="tx1"/>
                </a:solidFill>
                <a:latin typeface="Calibri" panose="020F0502020204030204" pitchFamily="34" charset="0"/>
              </a:defRPr>
            </a:lvl9pPr>
          </a:lstStyle>
          <a:p>
            <a:pPr algn="just" eaLnBrk="1" hangingPunct="1"/>
            <a:r>
              <a:rPr lang="es-EC" altLang="es-EC" sz="1200" b="1" dirty="0">
                <a:solidFill>
                  <a:srgbClr val="00B0F0"/>
                </a:solidFill>
                <a:latin typeface="Montserrat" panose="00000500000000000000" pitchFamily="2" charset="0"/>
                <a:cs typeface="Arial" panose="020B0604020202020204" pitchFamily="34" charset="0"/>
              </a:rPr>
              <a:t>E-mails:</a:t>
            </a:r>
          </a:p>
        </p:txBody>
      </p:sp>
      <p:pic>
        <p:nvPicPr>
          <p:cNvPr id="10" name="Gráfico 9" descr="Auricular">
            <a:extLst>
              <a:ext uri="{FF2B5EF4-FFF2-40B4-BE49-F238E27FC236}">
                <a16:creationId xmlns:a16="http://schemas.microsoft.com/office/drawing/2014/main" id="{590F06B4-3C3D-CB45-9FF2-DAEA4471D7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31499" y="1740191"/>
            <a:ext cx="564356" cy="564356"/>
          </a:xfrm>
          <a:prstGeom prst="rect">
            <a:avLst/>
          </a:prstGeom>
        </p:spPr>
      </p:pic>
      <p:pic>
        <p:nvPicPr>
          <p:cNvPr id="18" name="Gráfico 17" descr="Libreta de direcciones">
            <a:extLst>
              <a:ext uri="{FF2B5EF4-FFF2-40B4-BE49-F238E27FC236}">
                <a16:creationId xmlns:a16="http://schemas.microsoft.com/office/drawing/2014/main" id="{E6D87F44-5486-3045-9FB3-7F4EF70241F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613231" y="3170599"/>
            <a:ext cx="739775" cy="739775"/>
          </a:xfrm>
          <a:prstGeom prst="rect">
            <a:avLst/>
          </a:prstGeom>
        </p:spPr>
      </p:pic>
      <p:pic>
        <p:nvPicPr>
          <p:cNvPr id="25" name="Gráfico 24" descr="Abrir sobre">
            <a:extLst>
              <a:ext uri="{FF2B5EF4-FFF2-40B4-BE49-F238E27FC236}">
                <a16:creationId xmlns:a16="http://schemas.microsoft.com/office/drawing/2014/main" id="{0D08C8C7-516C-9D4B-97BF-1CB960F99C6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731499" y="4774551"/>
            <a:ext cx="503238" cy="503238"/>
          </a:xfrm>
          <a:prstGeom prst="rect">
            <a:avLst/>
          </a:prstGeom>
        </p:spPr>
      </p:pic>
      <p:pic>
        <p:nvPicPr>
          <p:cNvPr id="6" name="Imagen 5" descr="Logotipo, nombre de la empresa&#10;&#10;Descripción generada automáticamente">
            <a:extLst>
              <a:ext uri="{FF2B5EF4-FFF2-40B4-BE49-F238E27FC236}">
                <a16:creationId xmlns:a16="http://schemas.microsoft.com/office/drawing/2014/main" id="{38570F9C-92A9-049F-202A-843061048E04}"/>
              </a:ext>
            </a:extLst>
          </p:cNvPr>
          <p:cNvPicPr>
            <a:picLocks noChangeAspect="1"/>
          </p:cNvPicPr>
          <p:nvPr/>
        </p:nvPicPr>
        <p:blipFill rotWithShape="1">
          <a:blip r:embed="rId7"/>
          <a:srcRect t="38122" b="38990"/>
          <a:stretch/>
        </p:blipFill>
        <p:spPr>
          <a:xfrm>
            <a:off x="104142" y="2564644"/>
            <a:ext cx="4413883" cy="1010251"/>
          </a:xfrm>
          <a:prstGeom prst="rect">
            <a:avLst/>
          </a:prstGeom>
        </p:spPr>
      </p:pic>
    </p:spTree>
    <p:extLst>
      <p:ext uri="{BB962C8B-B14F-4D97-AF65-F5344CB8AC3E}">
        <p14:creationId xmlns:p14="http://schemas.microsoft.com/office/powerpoint/2010/main" val="2804327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9931148"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1. Mejora la comparabilidad del estado de resultados</a:t>
            </a:r>
          </a:p>
        </p:txBody>
      </p:sp>
      <p:sp>
        <p:nvSpPr>
          <p:cNvPr id="3" name="CuadroTexto 2">
            <a:extLst>
              <a:ext uri="{FF2B5EF4-FFF2-40B4-BE49-F238E27FC236}">
                <a16:creationId xmlns:a16="http://schemas.microsoft.com/office/drawing/2014/main" id="{97D1E073-C2E7-5A0D-6D86-BF69DFBDFA02}"/>
              </a:ext>
            </a:extLst>
          </p:cNvPr>
          <p:cNvSpPr txBox="1"/>
          <p:nvPr/>
        </p:nvSpPr>
        <p:spPr>
          <a:xfrm>
            <a:off x="861543" y="2006740"/>
            <a:ext cx="7836212" cy="3785652"/>
          </a:xfrm>
          <a:prstGeom prst="rect">
            <a:avLst/>
          </a:prstGeom>
          <a:noFill/>
        </p:spPr>
        <p:txBody>
          <a:bodyPr wrap="square" rtlCol="0">
            <a:spAutoFit/>
          </a:bodyPr>
          <a:lstStyle/>
          <a:p>
            <a:pPr algn="just"/>
            <a:r>
              <a:rPr lang="es-MX" sz="1500" dirty="0">
                <a:latin typeface="Raleway" pitchFamily="2" charset="0"/>
              </a:rPr>
              <a:t>Actualmente no existe una estructura especificada para la cuenta de resultados. </a:t>
            </a:r>
          </a:p>
          <a:p>
            <a:pPr algn="just"/>
            <a:endParaRPr lang="es-MX" sz="1500" dirty="0">
              <a:latin typeface="Raleway" pitchFamily="2" charset="0"/>
            </a:endParaRPr>
          </a:p>
          <a:p>
            <a:pPr algn="just"/>
            <a:r>
              <a:rPr lang="es-MX" sz="1500" dirty="0">
                <a:latin typeface="Raleway" pitchFamily="2" charset="0"/>
              </a:rPr>
              <a:t>Las empresas eligen sus propios subtotales para incluirlos. </a:t>
            </a:r>
          </a:p>
          <a:p>
            <a:pPr algn="just"/>
            <a:endParaRPr lang="es-MX" sz="1500" dirty="0">
              <a:latin typeface="Raleway" pitchFamily="2" charset="0"/>
            </a:endParaRPr>
          </a:p>
          <a:p>
            <a:pPr algn="just"/>
            <a:r>
              <a:rPr lang="es-MX" sz="1500" dirty="0">
                <a:latin typeface="Raleway" pitchFamily="2" charset="0"/>
              </a:rPr>
              <a:t>A menudo, las empresas informan un beneficio operativo, pero la forma en que se calcula el beneficio operativo varía de una empresa a otra, lo que reduce la comparabilidad.</a:t>
            </a:r>
          </a:p>
          <a:p>
            <a:pPr algn="just"/>
            <a:endParaRPr lang="es-MX" sz="1500" dirty="0">
              <a:latin typeface="Raleway" pitchFamily="2" charset="0"/>
            </a:endParaRPr>
          </a:p>
          <a:p>
            <a:pPr algn="just"/>
            <a:r>
              <a:rPr lang="es-MX" sz="1500" dirty="0">
                <a:latin typeface="Raleway" pitchFamily="2" charset="0"/>
              </a:rPr>
              <a:t>La </a:t>
            </a:r>
            <a:r>
              <a:rPr lang="es-MX" sz="1500" b="1" dirty="0">
                <a:latin typeface="Raleway" pitchFamily="2" charset="0"/>
              </a:rPr>
              <a:t>NIIF 18</a:t>
            </a:r>
            <a:r>
              <a:rPr lang="es-MX" sz="1500" dirty="0">
                <a:latin typeface="Raleway" pitchFamily="2" charset="0"/>
              </a:rPr>
              <a:t> introduce </a:t>
            </a:r>
            <a:r>
              <a:rPr lang="es-MX" sz="1500" b="1" dirty="0">
                <a:latin typeface="Raleway" pitchFamily="2" charset="0"/>
              </a:rPr>
              <a:t>tres categorías</a:t>
            </a:r>
            <a:r>
              <a:rPr lang="es-MX" sz="1500" dirty="0">
                <a:latin typeface="Raleway" pitchFamily="2" charset="0"/>
              </a:rPr>
              <a:t> definidas de ingresos y gastos </a:t>
            </a:r>
            <a:r>
              <a:rPr lang="es-MX" sz="1500" b="1" dirty="0">
                <a:latin typeface="Raleway" pitchFamily="2" charset="0"/>
              </a:rPr>
              <a:t>(operativos, de inversión y financieros)</a:t>
            </a:r>
            <a:r>
              <a:rPr lang="es-MX" sz="1500" dirty="0">
                <a:latin typeface="Raleway" pitchFamily="2" charset="0"/>
              </a:rPr>
              <a:t> para mejorar la estructura del estado de resultados y exige que todas las empresas proporcionen nuevos subtotales definidos, incluida la utilidad operativa. </a:t>
            </a:r>
          </a:p>
          <a:p>
            <a:pPr algn="just"/>
            <a:endParaRPr lang="es-MX" sz="1500" dirty="0">
              <a:latin typeface="Raleway" pitchFamily="2" charset="0"/>
            </a:endParaRPr>
          </a:p>
          <a:p>
            <a:pPr algn="just"/>
            <a:r>
              <a:rPr lang="es-MX" sz="1500" dirty="0">
                <a:latin typeface="Raleway" pitchFamily="2" charset="0"/>
              </a:rPr>
              <a:t>La estructura mejorada y los nuevos subtotales brindarán a los inversores </a:t>
            </a:r>
            <a:r>
              <a:rPr lang="es-MX" sz="1500" b="1" dirty="0">
                <a:latin typeface="Raleway" pitchFamily="2" charset="0"/>
              </a:rPr>
              <a:t>un punto de partida</a:t>
            </a:r>
            <a:r>
              <a:rPr lang="es-MX" sz="1500" dirty="0">
                <a:latin typeface="Raleway" pitchFamily="2" charset="0"/>
              </a:rPr>
              <a:t> consistente para </a:t>
            </a:r>
            <a:r>
              <a:rPr lang="es-MX" sz="1500" b="1" dirty="0">
                <a:latin typeface="Raleway" pitchFamily="2" charset="0"/>
              </a:rPr>
              <a:t>analizar el desempeño</a:t>
            </a:r>
            <a:r>
              <a:rPr lang="es-MX" sz="1500" dirty="0">
                <a:latin typeface="Raleway" pitchFamily="2" charset="0"/>
              </a:rPr>
              <a:t> de las empresas y facilitarán la comparación de empresas.</a:t>
            </a:r>
            <a:endParaRPr lang="es-EC" sz="1500" dirty="0">
              <a:latin typeface="Raleway" pitchFamily="2" charset="0"/>
            </a:endParaRPr>
          </a:p>
        </p:txBody>
      </p:sp>
      <p:pic>
        <p:nvPicPr>
          <p:cNvPr id="4" name="Picture 2" descr="Qué criterios miden la situación financiera de una empresa? | Conexión ESAN">
            <a:extLst>
              <a:ext uri="{FF2B5EF4-FFF2-40B4-BE49-F238E27FC236}">
                <a16:creationId xmlns:a16="http://schemas.microsoft.com/office/drawing/2014/main" id="{EFB429C4-FED4-ABCE-A9CC-EC2805AA85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24579" y="2006740"/>
            <a:ext cx="2924095" cy="16452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48951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9931148" cy="369332"/>
          </a:xfrm>
          <a:prstGeom prst="rect">
            <a:avLst/>
          </a:prstGeom>
          <a:solidFill>
            <a:srgbClr val="00B0F0"/>
          </a:solidFill>
        </p:spPr>
        <p:txBody>
          <a:bodyPr wrap="square" rtlCol="0">
            <a:spAutoFit/>
          </a:bodyPr>
          <a:lstStyle/>
          <a:p>
            <a:r>
              <a:rPr lang="es-MX" dirty="0">
                <a:solidFill>
                  <a:schemeClr val="bg1"/>
                </a:solidFill>
                <a:latin typeface="Raleway" pitchFamily="2" charset="0"/>
                <a:cs typeface="Arial" panose="020B0604020202020204" pitchFamily="34" charset="0"/>
              </a:rPr>
              <a:t>2. Mayor transparencia de las medidas de desempeño definidas por la administración.</a:t>
            </a:r>
          </a:p>
        </p:txBody>
      </p:sp>
      <p:sp>
        <p:nvSpPr>
          <p:cNvPr id="3" name="CuadroTexto 2">
            <a:extLst>
              <a:ext uri="{FF2B5EF4-FFF2-40B4-BE49-F238E27FC236}">
                <a16:creationId xmlns:a16="http://schemas.microsoft.com/office/drawing/2014/main" id="{97D1E073-C2E7-5A0D-6D86-BF69DFBDFA02}"/>
              </a:ext>
            </a:extLst>
          </p:cNvPr>
          <p:cNvSpPr txBox="1"/>
          <p:nvPr/>
        </p:nvSpPr>
        <p:spPr>
          <a:xfrm>
            <a:off x="4544291" y="2006740"/>
            <a:ext cx="6248400" cy="4016484"/>
          </a:xfrm>
          <a:prstGeom prst="rect">
            <a:avLst/>
          </a:prstGeom>
          <a:noFill/>
        </p:spPr>
        <p:txBody>
          <a:bodyPr wrap="square" rtlCol="0">
            <a:spAutoFit/>
          </a:bodyPr>
          <a:lstStyle/>
          <a:p>
            <a:pPr algn="just"/>
            <a:r>
              <a:rPr lang="es-MX" sz="1500" dirty="0">
                <a:latin typeface="Raleway" pitchFamily="2" charset="0"/>
              </a:rPr>
              <a:t>Muchas empresas proporcionan medidas específicas de la empresa, a menudo denominadas </a:t>
            </a:r>
            <a:r>
              <a:rPr lang="es-MX" sz="1500" b="1" dirty="0">
                <a:latin typeface="Raleway" pitchFamily="2" charset="0"/>
              </a:rPr>
              <a:t>medidas de desempeño alternativas</a:t>
            </a:r>
            <a:r>
              <a:rPr lang="es-MX" sz="1500" dirty="0">
                <a:latin typeface="Raleway" pitchFamily="2" charset="0"/>
              </a:rPr>
              <a:t>. Los inversores encuentran útil esta información. </a:t>
            </a:r>
          </a:p>
          <a:p>
            <a:pPr algn="just"/>
            <a:endParaRPr lang="es-MX" sz="1500" dirty="0">
              <a:latin typeface="Raleway" pitchFamily="2" charset="0"/>
            </a:endParaRPr>
          </a:p>
          <a:p>
            <a:pPr algn="just"/>
            <a:r>
              <a:rPr lang="es-MX" sz="1500" dirty="0">
                <a:latin typeface="Raleway" pitchFamily="2" charset="0"/>
              </a:rPr>
              <a:t>Sin embargo, la mayoría de las empresas actualmente no proporcionan suficiente información para permitir a los inversores comprender cómo se calculan estas medidas y cómo se relacionan con las medidas requeridas en el estado de resultados.</a:t>
            </a:r>
          </a:p>
          <a:p>
            <a:pPr algn="just"/>
            <a:endParaRPr lang="es-MX" sz="1500" dirty="0">
              <a:latin typeface="Raleway" pitchFamily="2" charset="0"/>
            </a:endParaRPr>
          </a:p>
          <a:p>
            <a:pPr algn="just"/>
            <a:r>
              <a:rPr lang="es-MX" sz="1500" dirty="0">
                <a:latin typeface="Raleway" pitchFamily="2" charset="0"/>
              </a:rPr>
              <a:t>Por lo tanto, la NIIF 18 requiere que las empresas revelen explicaciones de aquellas medidas específicas de la empresa que están relacionadas con el estado de resultados, denominadas medidas de desempeño definidas por la administración. </a:t>
            </a:r>
          </a:p>
          <a:p>
            <a:pPr algn="just"/>
            <a:endParaRPr lang="es-MX" sz="1500" dirty="0">
              <a:latin typeface="Raleway" pitchFamily="2" charset="0"/>
            </a:endParaRPr>
          </a:p>
          <a:p>
            <a:pPr algn="just"/>
            <a:r>
              <a:rPr lang="es-MX" sz="1500" dirty="0">
                <a:latin typeface="Raleway" pitchFamily="2" charset="0"/>
              </a:rPr>
              <a:t>Los nuevos requisitos </a:t>
            </a:r>
            <a:r>
              <a:rPr lang="es-MX" sz="1500" b="1" dirty="0">
                <a:latin typeface="Raleway" pitchFamily="2" charset="0"/>
              </a:rPr>
              <a:t>mejorarán la disciplina y la transparencia de las medidas de desempeño</a:t>
            </a:r>
            <a:r>
              <a:rPr lang="es-MX" sz="1500" dirty="0">
                <a:latin typeface="Raleway" pitchFamily="2" charset="0"/>
              </a:rPr>
              <a:t> definidas por la administración y las harán sujetas a auditoría.</a:t>
            </a:r>
            <a:endParaRPr lang="es-EC" sz="1500" dirty="0">
              <a:latin typeface="Raleway" pitchFamily="2" charset="0"/>
            </a:endParaRPr>
          </a:p>
        </p:txBody>
      </p:sp>
      <p:pic>
        <p:nvPicPr>
          <p:cNvPr id="4" name="Picture 2" descr="Vector gratis de Acuerdos y negocios">
            <a:extLst>
              <a:ext uri="{FF2B5EF4-FFF2-40B4-BE49-F238E27FC236}">
                <a16:creationId xmlns:a16="http://schemas.microsoft.com/office/drawing/2014/main" id="{34D6B5BD-3C7D-49E3-DF35-53E210A211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543" y="2301115"/>
            <a:ext cx="2909098" cy="29090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8172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9931148"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3. Agrupación de información más útil en los estados financieros</a:t>
            </a:r>
          </a:p>
        </p:txBody>
      </p:sp>
      <p:sp>
        <p:nvSpPr>
          <p:cNvPr id="3" name="CuadroTexto 2">
            <a:extLst>
              <a:ext uri="{FF2B5EF4-FFF2-40B4-BE49-F238E27FC236}">
                <a16:creationId xmlns:a16="http://schemas.microsoft.com/office/drawing/2014/main" id="{97D1E073-C2E7-5A0D-6D86-BF69DFBDFA02}"/>
              </a:ext>
            </a:extLst>
          </p:cNvPr>
          <p:cNvSpPr txBox="1"/>
          <p:nvPr/>
        </p:nvSpPr>
        <p:spPr>
          <a:xfrm>
            <a:off x="861543" y="2006740"/>
            <a:ext cx="7836212" cy="2862322"/>
          </a:xfrm>
          <a:prstGeom prst="rect">
            <a:avLst/>
          </a:prstGeom>
          <a:noFill/>
        </p:spPr>
        <p:txBody>
          <a:bodyPr wrap="square" rtlCol="0">
            <a:spAutoFit/>
          </a:bodyPr>
          <a:lstStyle/>
          <a:p>
            <a:pPr algn="just"/>
            <a:r>
              <a:rPr lang="es-MX" sz="1500" dirty="0">
                <a:latin typeface="Raleway" pitchFamily="2" charset="0"/>
              </a:rPr>
              <a:t>El análisis de los inversores sobre el desempeño de las empresas se ve obstaculizado si la información proporcionada por las empresas es demasiado resumida o demasiado detallada. </a:t>
            </a:r>
          </a:p>
          <a:p>
            <a:pPr algn="just"/>
            <a:endParaRPr lang="es-MX" sz="1500" dirty="0">
              <a:latin typeface="Raleway" pitchFamily="2" charset="0"/>
            </a:endParaRPr>
          </a:p>
          <a:p>
            <a:pPr algn="just"/>
            <a:r>
              <a:rPr lang="es-MX" sz="1500" dirty="0">
                <a:latin typeface="Raleway" pitchFamily="2" charset="0"/>
              </a:rPr>
              <a:t>La NIIF 18 establece directrices mejoradas sobre cómo organizar la información y si proporcionarla en los estados financieros principales o en las notas. </a:t>
            </a:r>
          </a:p>
          <a:p>
            <a:pPr algn="just"/>
            <a:endParaRPr lang="es-MX" sz="1500" dirty="0">
              <a:latin typeface="Raleway" pitchFamily="2" charset="0"/>
            </a:endParaRPr>
          </a:p>
          <a:p>
            <a:pPr algn="just"/>
            <a:r>
              <a:rPr lang="es-MX" sz="1500" dirty="0">
                <a:latin typeface="Raleway" pitchFamily="2" charset="0"/>
              </a:rPr>
              <a:t>Se espera que los cambios proporcionen información más detallada y útil. </a:t>
            </a:r>
          </a:p>
          <a:p>
            <a:pPr algn="just"/>
            <a:endParaRPr lang="es-MX" sz="1500" dirty="0">
              <a:latin typeface="Raleway" pitchFamily="2" charset="0"/>
            </a:endParaRPr>
          </a:p>
          <a:p>
            <a:pPr algn="just"/>
            <a:r>
              <a:rPr lang="es-MX" sz="1500" dirty="0">
                <a:latin typeface="Raleway" pitchFamily="2" charset="0"/>
              </a:rPr>
              <a:t>La NIIF 18 también exige que las empresas proporcionen más transparencia sobre los gastos operativos, ayudando a los inversores a encontrar y comprender la información que necesitan.</a:t>
            </a:r>
            <a:endParaRPr lang="es-EC" sz="1500" dirty="0">
              <a:latin typeface="Raleway" pitchFamily="2" charset="0"/>
            </a:endParaRPr>
          </a:p>
        </p:txBody>
      </p:sp>
    </p:spTree>
    <p:extLst>
      <p:ext uri="{BB962C8B-B14F-4D97-AF65-F5344CB8AC3E}">
        <p14:creationId xmlns:p14="http://schemas.microsoft.com/office/powerpoint/2010/main" val="2296203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Andreas </a:t>
            </a:r>
            <a:r>
              <a:rPr lang="es-MX" sz="2000" dirty="0" err="1">
                <a:solidFill>
                  <a:schemeClr val="bg1"/>
                </a:solidFill>
                <a:latin typeface="Raleway" pitchFamily="2" charset="0"/>
                <a:cs typeface="Arial" panose="020B0604020202020204" pitchFamily="34" charset="0"/>
              </a:rPr>
              <a:t>Barckow</a:t>
            </a:r>
            <a:r>
              <a:rPr lang="es-MX" sz="2000" dirty="0">
                <a:solidFill>
                  <a:schemeClr val="bg1"/>
                </a:solidFill>
                <a:latin typeface="Raleway" pitchFamily="2" charset="0"/>
                <a:cs typeface="Arial" panose="020B0604020202020204" pitchFamily="34" charset="0"/>
              </a:rPr>
              <a:t>, presidente del IASB, dijo:</a:t>
            </a:r>
          </a:p>
        </p:txBody>
      </p:sp>
      <p:sp>
        <p:nvSpPr>
          <p:cNvPr id="3" name="CuadroTexto 2">
            <a:extLst>
              <a:ext uri="{FF2B5EF4-FFF2-40B4-BE49-F238E27FC236}">
                <a16:creationId xmlns:a16="http://schemas.microsoft.com/office/drawing/2014/main" id="{97D1E073-C2E7-5A0D-6D86-BF69DFBDFA02}"/>
              </a:ext>
            </a:extLst>
          </p:cNvPr>
          <p:cNvSpPr txBox="1"/>
          <p:nvPr/>
        </p:nvSpPr>
        <p:spPr>
          <a:xfrm>
            <a:off x="5098476" y="2325513"/>
            <a:ext cx="6483927" cy="1569660"/>
          </a:xfrm>
          <a:prstGeom prst="rect">
            <a:avLst/>
          </a:prstGeom>
          <a:noFill/>
        </p:spPr>
        <p:txBody>
          <a:bodyPr wrap="square" rtlCol="0">
            <a:spAutoFit/>
          </a:bodyPr>
          <a:lstStyle/>
          <a:p>
            <a:pPr algn="just"/>
            <a:r>
              <a:rPr lang="es-MX" sz="1600" dirty="0">
                <a:latin typeface="Raleway" pitchFamily="2" charset="0"/>
              </a:rPr>
              <a:t>La NIIF 18 representa el cambio más significativo en la presentación del desempeño financiero de las empresas desde que se introdujeron las Normas de Contabilidad NIIF </a:t>
            </a:r>
            <a:r>
              <a:rPr lang="es-MX" sz="1600" b="1" dirty="0">
                <a:solidFill>
                  <a:srgbClr val="FF0000"/>
                </a:solidFill>
                <a:latin typeface="Raleway" pitchFamily="2" charset="0"/>
              </a:rPr>
              <a:t>hace más de 20 años</a:t>
            </a:r>
            <a:r>
              <a:rPr lang="es-MX" sz="1600" dirty="0">
                <a:latin typeface="Raleway" pitchFamily="2" charset="0"/>
              </a:rPr>
              <a:t>. Brindará a los inversores mejor información sobre el </a:t>
            </a:r>
            <a:r>
              <a:rPr lang="es-MX" sz="1600" b="1" dirty="0">
                <a:solidFill>
                  <a:srgbClr val="FF0000"/>
                </a:solidFill>
                <a:latin typeface="Raleway" pitchFamily="2" charset="0"/>
              </a:rPr>
              <a:t>desempeño financiero</a:t>
            </a:r>
            <a:r>
              <a:rPr lang="es-MX" sz="1600" dirty="0">
                <a:latin typeface="Raleway" pitchFamily="2" charset="0"/>
              </a:rPr>
              <a:t> de las empresas y puntos de anclaje consistentes </a:t>
            </a:r>
            <a:r>
              <a:rPr lang="es-MX" sz="1600" b="1" dirty="0">
                <a:solidFill>
                  <a:srgbClr val="FF0000"/>
                </a:solidFill>
                <a:latin typeface="Raleway" pitchFamily="2" charset="0"/>
              </a:rPr>
              <a:t>para sus análisis</a:t>
            </a:r>
            <a:r>
              <a:rPr lang="es-MX" sz="1600" dirty="0">
                <a:latin typeface="Raleway" pitchFamily="2" charset="0"/>
              </a:rPr>
              <a:t>.</a:t>
            </a:r>
            <a:endParaRPr lang="es-EC" sz="1600" dirty="0">
              <a:latin typeface="Raleway" pitchFamily="2" charset="0"/>
            </a:endParaRPr>
          </a:p>
        </p:txBody>
      </p:sp>
      <p:pic>
        <p:nvPicPr>
          <p:cNvPr id="1026" name="Picture 2" descr="The New Head of the International Accounting Standards Board Outlines His  Priorities - WSJ">
            <a:extLst>
              <a:ext uri="{FF2B5EF4-FFF2-40B4-BE49-F238E27FC236}">
                <a16:creationId xmlns:a16="http://schemas.microsoft.com/office/drawing/2014/main" id="{9A9390A7-7B09-E5B0-E77E-B96B77165A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543" y="2418373"/>
            <a:ext cx="3477335" cy="23198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Gráfico 4" descr="Comilla de cierre con relleno sólido">
            <a:extLst>
              <a:ext uri="{FF2B5EF4-FFF2-40B4-BE49-F238E27FC236}">
                <a16:creationId xmlns:a16="http://schemas.microsoft.com/office/drawing/2014/main" id="{7039977F-6DAC-1FB0-038E-5C23F38456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44191" y="3345113"/>
            <a:ext cx="914400" cy="914400"/>
          </a:xfrm>
          <a:prstGeom prst="rect">
            <a:avLst/>
          </a:prstGeom>
        </p:spPr>
      </p:pic>
      <p:pic>
        <p:nvPicPr>
          <p:cNvPr id="11" name="Gráfico 10" descr="Abrir comillas con relleno sólido">
            <a:extLst>
              <a:ext uri="{FF2B5EF4-FFF2-40B4-BE49-F238E27FC236}">
                <a16:creationId xmlns:a16="http://schemas.microsoft.com/office/drawing/2014/main" id="{BBB13352-58AC-727E-37B7-3C5B1439243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06956" y="1961173"/>
            <a:ext cx="914400" cy="914400"/>
          </a:xfrm>
          <a:prstGeom prst="rect">
            <a:avLst/>
          </a:prstGeom>
        </p:spPr>
      </p:pic>
      <p:sp>
        <p:nvSpPr>
          <p:cNvPr id="9" name="CuadroTexto 8">
            <a:extLst>
              <a:ext uri="{FF2B5EF4-FFF2-40B4-BE49-F238E27FC236}">
                <a16:creationId xmlns:a16="http://schemas.microsoft.com/office/drawing/2014/main" id="{9B1E47F7-B63C-AB8D-4DEA-08FC9E1D345B}"/>
              </a:ext>
            </a:extLst>
          </p:cNvPr>
          <p:cNvSpPr txBox="1"/>
          <p:nvPr/>
        </p:nvSpPr>
        <p:spPr>
          <a:xfrm>
            <a:off x="5098476" y="5534250"/>
            <a:ext cx="6096000" cy="400110"/>
          </a:xfrm>
          <a:prstGeom prst="rect">
            <a:avLst/>
          </a:prstGeom>
          <a:noFill/>
        </p:spPr>
        <p:txBody>
          <a:bodyPr wrap="square">
            <a:spAutoFit/>
          </a:bodyPr>
          <a:lstStyle/>
          <a:p>
            <a:r>
              <a:rPr lang="es-EC" sz="1000" b="1" i="1" u="sng" dirty="0">
                <a:latin typeface="Raleway" pitchFamily="2" charset="0"/>
              </a:rPr>
              <a:t>Fuente:</a:t>
            </a:r>
            <a:r>
              <a:rPr lang="es-EC" sz="1000" b="1" i="1" u="sng" dirty="0">
                <a:solidFill>
                  <a:srgbClr val="0070C0"/>
                </a:solidFill>
                <a:latin typeface="Raleway" pitchFamily="2" charset="0"/>
              </a:rPr>
              <a:t> </a:t>
            </a:r>
            <a:r>
              <a:rPr lang="es-EC" sz="1000" i="1" u="sng" dirty="0">
                <a:solidFill>
                  <a:srgbClr val="0070C0"/>
                </a:solidFill>
                <a:latin typeface="Raleway" pitchFamily="2" charset="0"/>
              </a:rPr>
              <a:t>https://www.ifrs.org/news-and-events/news/2024/04/new-ifrs-accounting-standard-will-aid-investor-analysis-of-companies-financial-performance/</a:t>
            </a:r>
          </a:p>
        </p:txBody>
      </p:sp>
    </p:spTree>
    <p:extLst>
      <p:ext uri="{BB962C8B-B14F-4D97-AF65-F5344CB8AC3E}">
        <p14:creationId xmlns:p14="http://schemas.microsoft.com/office/powerpoint/2010/main" val="850921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9601C20C-2EBB-7EFC-ADAD-FDBB35F0D88B}"/>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CC933B93-5E41-37F4-74A0-E9FE1C0E987D}"/>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76BE11C0-197C-7A7B-8949-5E35842F38C2}"/>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DF1805E2-213C-9053-2111-B3692A930575}"/>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E06F8A9B-471F-E627-C508-7084BAF9C969}"/>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sp>
        <p:nvSpPr>
          <p:cNvPr id="10" name="CuadroTexto 9">
            <a:extLst>
              <a:ext uri="{FF2B5EF4-FFF2-40B4-BE49-F238E27FC236}">
                <a16:creationId xmlns:a16="http://schemas.microsoft.com/office/drawing/2014/main" id="{DB1C2CA8-67F5-0146-5ECD-66BE2F23E8DC}"/>
              </a:ext>
            </a:extLst>
          </p:cNvPr>
          <p:cNvSpPr txBox="1"/>
          <p:nvPr/>
        </p:nvSpPr>
        <p:spPr>
          <a:xfrm>
            <a:off x="861543" y="1370788"/>
            <a:ext cx="5802493" cy="400110"/>
          </a:xfrm>
          <a:prstGeom prst="rect">
            <a:avLst/>
          </a:prstGeom>
          <a:solidFill>
            <a:srgbClr val="00B0F0"/>
          </a:solidFill>
        </p:spPr>
        <p:txBody>
          <a:bodyPr wrap="square" rtlCol="0">
            <a:spAutoFit/>
          </a:bodyPr>
          <a:lstStyle/>
          <a:p>
            <a:r>
              <a:rPr lang="es-MX" sz="2000" dirty="0">
                <a:solidFill>
                  <a:schemeClr val="bg1"/>
                </a:solidFill>
                <a:latin typeface="Raleway" pitchFamily="2" charset="0"/>
                <a:cs typeface="Arial" panose="020B0604020202020204" pitchFamily="34" charset="0"/>
              </a:rPr>
              <a:t>Motivos que llevaron a realizar un cambio:</a:t>
            </a:r>
          </a:p>
        </p:txBody>
      </p:sp>
      <p:sp>
        <p:nvSpPr>
          <p:cNvPr id="3" name="CuadroTexto 2">
            <a:extLst>
              <a:ext uri="{FF2B5EF4-FFF2-40B4-BE49-F238E27FC236}">
                <a16:creationId xmlns:a16="http://schemas.microsoft.com/office/drawing/2014/main" id="{97D1E073-C2E7-5A0D-6D86-BF69DFBDFA02}"/>
              </a:ext>
            </a:extLst>
          </p:cNvPr>
          <p:cNvSpPr txBox="1"/>
          <p:nvPr/>
        </p:nvSpPr>
        <p:spPr>
          <a:xfrm>
            <a:off x="1545858" y="2470664"/>
            <a:ext cx="4429047" cy="1077218"/>
          </a:xfrm>
          <a:prstGeom prst="rect">
            <a:avLst/>
          </a:prstGeom>
          <a:noFill/>
        </p:spPr>
        <p:txBody>
          <a:bodyPr wrap="square" rtlCol="0">
            <a:spAutoFit/>
          </a:bodyPr>
          <a:lstStyle/>
          <a:p>
            <a:pPr algn="just"/>
            <a:r>
              <a:rPr lang="es-MX" sz="1600" dirty="0">
                <a:latin typeface="Raleway" pitchFamily="2" charset="0"/>
              </a:rPr>
              <a:t>Un estudio del IASB de </a:t>
            </a:r>
            <a:r>
              <a:rPr lang="es-MX" sz="1600" b="1" dirty="0">
                <a:latin typeface="Raleway" pitchFamily="2" charset="0"/>
              </a:rPr>
              <a:t>100 empresas</a:t>
            </a:r>
            <a:r>
              <a:rPr lang="es-MX" sz="1600" dirty="0">
                <a:latin typeface="Raleway" pitchFamily="2" charset="0"/>
              </a:rPr>
              <a:t> mostró que </a:t>
            </a:r>
            <a:r>
              <a:rPr lang="es-MX" sz="1600" b="1" dirty="0">
                <a:latin typeface="Raleway" pitchFamily="2" charset="0"/>
              </a:rPr>
              <a:t>más de 60</a:t>
            </a:r>
            <a:r>
              <a:rPr lang="es-MX" sz="1600" dirty="0">
                <a:latin typeface="Raleway" pitchFamily="2" charset="0"/>
              </a:rPr>
              <a:t> informaron una cifra de beneficio operativo, utilizando al menos </a:t>
            </a:r>
            <a:r>
              <a:rPr lang="es-MX" sz="1600" b="1" dirty="0">
                <a:latin typeface="Raleway" pitchFamily="2" charset="0"/>
              </a:rPr>
              <a:t>nueve formas diferentes de calcularla.</a:t>
            </a:r>
            <a:endParaRPr lang="es-EC" sz="1600" b="1" dirty="0">
              <a:latin typeface="Raleway" pitchFamily="2" charset="0"/>
            </a:endParaRPr>
          </a:p>
        </p:txBody>
      </p:sp>
      <p:pic>
        <p:nvPicPr>
          <p:cNvPr id="5" name="Gráfico 4" descr="Comilla de cierre con relleno sólido">
            <a:extLst>
              <a:ext uri="{FF2B5EF4-FFF2-40B4-BE49-F238E27FC236}">
                <a16:creationId xmlns:a16="http://schemas.microsoft.com/office/drawing/2014/main" id="{7039977F-6DAC-1FB0-038E-5C23F38456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20147" y="3131255"/>
            <a:ext cx="914400" cy="914400"/>
          </a:xfrm>
          <a:prstGeom prst="rect">
            <a:avLst/>
          </a:prstGeom>
        </p:spPr>
      </p:pic>
      <p:pic>
        <p:nvPicPr>
          <p:cNvPr id="11" name="Gráfico 10" descr="Abrir comillas con relleno sólido">
            <a:extLst>
              <a:ext uri="{FF2B5EF4-FFF2-40B4-BE49-F238E27FC236}">
                <a16:creationId xmlns:a16="http://schemas.microsoft.com/office/drawing/2014/main" id="{BBB13352-58AC-727E-37B7-3C5B143924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6338" y="1908960"/>
            <a:ext cx="914400" cy="914400"/>
          </a:xfrm>
          <a:prstGeom prst="rect">
            <a:avLst/>
          </a:prstGeom>
        </p:spPr>
      </p:pic>
      <p:sp>
        <p:nvSpPr>
          <p:cNvPr id="9" name="CuadroTexto 8">
            <a:extLst>
              <a:ext uri="{FF2B5EF4-FFF2-40B4-BE49-F238E27FC236}">
                <a16:creationId xmlns:a16="http://schemas.microsoft.com/office/drawing/2014/main" id="{9B1E47F7-B63C-AB8D-4DEA-08FC9E1D345B}"/>
              </a:ext>
            </a:extLst>
          </p:cNvPr>
          <p:cNvSpPr txBox="1"/>
          <p:nvPr/>
        </p:nvSpPr>
        <p:spPr>
          <a:xfrm>
            <a:off x="5098476" y="5534250"/>
            <a:ext cx="6096000" cy="400110"/>
          </a:xfrm>
          <a:prstGeom prst="rect">
            <a:avLst/>
          </a:prstGeom>
          <a:noFill/>
        </p:spPr>
        <p:txBody>
          <a:bodyPr wrap="square">
            <a:spAutoFit/>
          </a:bodyPr>
          <a:lstStyle/>
          <a:p>
            <a:r>
              <a:rPr lang="es-EC" sz="1000" b="1" i="1" u="sng" dirty="0">
                <a:latin typeface="Raleway" pitchFamily="2" charset="0"/>
              </a:rPr>
              <a:t>Fuente:</a:t>
            </a:r>
            <a:r>
              <a:rPr lang="es-EC" sz="1000" b="1" i="1" u="sng" dirty="0">
                <a:solidFill>
                  <a:srgbClr val="0070C0"/>
                </a:solidFill>
                <a:latin typeface="Raleway" pitchFamily="2" charset="0"/>
              </a:rPr>
              <a:t> </a:t>
            </a:r>
            <a:r>
              <a:rPr lang="es-EC" sz="1000" i="1" u="sng" dirty="0">
                <a:solidFill>
                  <a:srgbClr val="0070C0"/>
                </a:solidFill>
                <a:latin typeface="Raleway" pitchFamily="2" charset="0"/>
              </a:rPr>
              <a:t>https://www.ifrs.org/news-and-events/news/2024/04/new-ifrs-accounting-standard-will-aid-investor-analysis-of-companies-financial-performance/</a:t>
            </a:r>
          </a:p>
        </p:txBody>
      </p:sp>
      <p:pic>
        <p:nvPicPr>
          <p:cNvPr id="4" name="Picture 2" descr="Las claves de un proyecto de investigación | UCALP">
            <a:extLst>
              <a:ext uri="{FF2B5EF4-FFF2-40B4-BE49-F238E27FC236}">
                <a16:creationId xmlns:a16="http://schemas.microsoft.com/office/drawing/2014/main" id="{CBB02735-2B72-6ABF-F164-CA432446AD9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85593" y="2366160"/>
            <a:ext cx="3100820" cy="20672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33210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2FD621-1A3D-0C7A-EF79-8E9B13C32EEC}"/>
            </a:ext>
          </a:extLst>
        </p:cNvPr>
        <p:cNvGrpSpPr/>
        <p:nvPr/>
      </p:nvGrpSpPr>
      <p:grpSpPr>
        <a:xfrm>
          <a:off x="0" y="0"/>
          <a:ext cx="0" cy="0"/>
          <a:chOff x="0" y="0"/>
          <a:chExt cx="0" cy="0"/>
        </a:xfrm>
      </p:grpSpPr>
      <p:sp>
        <p:nvSpPr>
          <p:cNvPr id="8" name="CuadroTexto 7">
            <a:extLst>
              <a:ext uri="{FF2B5EF4-FFF2-40B4-BE49-F238E27FC236}">
                <a16:creationId xmlns:a16="http://schemas.microsoft.com/office/drawing/2014/main" id="{50C61379-FB50-CEF3-92EA-0B8F376D6F74}"/>
              </a:ext>
            </a:extLst>
          </p:cNvPr>
          <p:cNvSpPr txBox="1"/>
          <p:nvPr/>
        </p:nvSpPr>
        <p:spPr>
          <a:xfrm>
            <a:off x="1063564" y="6377329"/>
            <a:ext cx="5393636" cy="276999"/>
          </a:xfrm>
          <a:prstGeom prst="rect">
            <a:avLst/>
          </a:prstGeom>
          <a:noFill/>
        </p:spPr>
        <p:txBody>
          <a:bodyPr wrap="square" rtlCol="0">
            <a:spAutoFit/>
          </a:bodyPr>
          <a:lstStyle/>
          <a:p>
            <a:r>
              <a:rPr lang="es-ES" sz="1200" b="1" dirty="0">
                <a:latin typeface="Raleway" pitchFamily="2" charset="0"/>
                <a:cs typeface="Arial" panose="020B0604020202020204" pitchFamily="34" charset="0"/>
              </a:rPr>
              <a:t>Ing. Adrián Torres – Experto en NIIF</a:t>
            </a:r>
            <a:endParaRPr lang="es-EC" sz="1200" b="1" dirty="0">
              <a:latin typeface="Raleway" pitchFamily="2" charset="0"/>
              <a:cs typeface="Arial" panose="020B0604020202020204" pitchFamily="34" charset="0"/>
            </a:endParaRPr>
          </a:p>
        </p:txBody>
      </p:sp>
      <p:sp>
        <p:nvSpPr>
          <p:cNvPr id="2" name="Rectángulo 1">
            <a:extLst>
              <a:ext uri="{FF2B5EF4-FFF2-40B4-BE49-F238E27FC236}">
                <a16:creationId xmlns:a16="http://schemas.microsoft.com/office/drawing/2014/main" id="{1011313E-5028-8E8B-C0FC-87B99B67858A}"/>
              </a:ext>
            </a:extLst>
          </p:cNvPr>
          <p:cNvSpPr/>
          <p:nvPr/>
        </p:nvSpPr>
        <p:spPr>
          <a:xfrm>
            <a:off x="0" y="0"/>
            <a:ext cx="9528313" cy="85183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12" name="Triángulo isósceles 11">
            <a:extLst>
              <a:ext uri="{FF2B5EF4-FFF2-40B4-BE49-F238E27FC236}">
                <a16:creationId xmlns:a16="http://schemas.microsoft.com/office/drawing/2014/main" id="{D9B2990C-7317-8316-4454-B0B8A0E44C05}"/>
              </a:ext>
            </a:extLst>
          </p:cNvPr>
          <p:cNvSpPr/>
          <p:nvPr/>
        </p:nvSpPr>
        <p:spPr>
          <a:xfrm rot="5400000">
            <a:off x="9465358" y="62958"/>
            <a:ext cx="851837" cy="725928"/>
          </a:xfrm>
          <a:prstGeom prst="triangle">
            <a:avLst>
              <a:gd name="adj" fmla="val 50000"/>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solidFill>
                <a:schemeClr val="bg1"/>
              </a:solidFill>
            </a:endParaRPr>
          </a:p>
        </p:txBody>
      </p:sp>
      <p:sp>
        <p:nvSpPr>
          <p:cNvPr id="7" name="CuadroTexto 6">
            <a:extLst>
              <a:ext uri="{FF2B5EF4-FFF2-40B4-BE49-F238E27FC236}">
                <a16:creationId xmlns:a16="http://schemas.microsoft.com/office/drawing/2014/main" id="{0AB587DD-83C2-BB14-E72D-E416D5095E56}"/>
              </a:ext>
            </a:extLst>
          </p:cNvPr>
          <p:cNvSpPr txBox="1"/>
          <p:nvPr/>
        </p:nvSpPr>
        <p:spPr>
          <a:xfrm>
            <a:off x="610747" y="203672"/>
            <a:ext cx="6670972" cy="369332"/>
          </a:xfrm>
          <a:prstGeom prst="rect">
            <a:avLst/>
          </a:prstGeom>
          <a:noFill/>
        </p:spPr>
        <p:txBody>
          <a:bodyPr wrap="square" rtlCol="0">
            <a:spAutoFit/>
          </a:bodyPr>
          <a:lstStyle/>
          <a:p>
            <a:r>
              <a:rPr lang="es-ES" b="1" dirty="0">
                <a:solidFill>
                  <a:schemeClr val="bg1"/>
                </a:solidFill>
                <a:latin typeface="Raleway" pitchFamily="2" charset="0"/>
                <a:cs typeface="Arial" panose="020B0604020202020204" pitchFamily="34" charset="0"/>
              </a:rPr>
              <a:t>IMPACTOS DE LA NIIF 18</a:t>
            </a:r>
            <a:endParaRPr lang="es-EC" sz="1400" b="1" dirty="0">
              <a:solidFill>
                <a:schemeClr val="bg1"/>
              </a:solidFill>
              <a:latin typeface="Raleway" pitchFamily="2" charset="0"/>
              <a:cs typeface="Arial" panose="020B0604020202020204" pitchFamily="34" charset="0"/>
            </a:endParaRPr>
          </a:p>
        </p:txBody>
      </p:sp>
      <p:pic>
        <p:nvPicPr>
          <p:cNvPr id="6" name="Imagen 5">
            <a:extLst>
              <a:ext uri="{FF2B5EF4-FFF2-40B4-BE49-F238E27FC236}">
                <a16:creationId xmlns:a16="http://schemas.microsoft.com/office/drawing/2014/main" id="{2FC9CA2F-200C-1C8C-595A-FBEBFE4000FC}"/>
              </a:ext>
            </a:extLst>
          </p:cNvPr>
          <p:cNvPicPr>
            <a:picLocks noChangeAspect="1"/>
          </p:cNvPicPr>
          <p:nvPr/>
        </p:nvPicPr>
        <p:blipFill rotWithShape="1">
          <a:blip r:embed="rId2">
            <a:extLst>
              <a:ext uri="{28A0092B-C50C-407E-A947-70E740481C1C}">
                <a14:useLocalDpi xmlns:a14="http://schemas.microsoft.com/office/drawing/2010/main" val="0"/>
              </a:ext>
            </a:extLst>
          </a:blip>
          <a:srcRect t="37575" b="40000"/>
          <a:stretch/>
        </p:blipFill>
        <p:spPr>
          <a:xfrm>
            <a:off x="8697755" y="6068901"/>
            <a:ext cx="3112971" cy="698061"/>
          </a:xfrm>
          <a:prstGeom prst="rect">
            <a:avLst/>
          </a:prstGeom>
        </p:spPr>
      </p:pic>
      <p:graphicFrame>
        <p:nvGraphicFramePr>
          <p:cNvPr id="13" name="Diagrama 12">
            <a:extLst>
              <a:ext uri="{FF2B5EF4-FFF2-40B4-BE49-F238E27FC236}">
                <a16:creationId xmlns:a16="http://schemas.microsoft.com/office/drawing/2014/main" id="{986DA4E4-330E-DECB-D730-865B304D7C98}"/>
              </a:ext>
            </a:extLst>
          </p:cNvPr>
          <p:cNvGraphicFramePr/>
          <p:nvPr>
            <p:extLst>
              <p:ext uri="{D42A27DB-BD31-4B8C-83A1-F6EECF244321}">
                <p14:modId xmlns:p14="http://schemas.microsoft.com/office/powerpoint/2010/main" val="3870865653"/>
              </p:ext>
            </p:extLst>
          </p:nvPr>
        </p:nvGraphicFramePr>
        <p:xfrm>
          <a:off x="1349016" y="1149155"/>
          <a:ext cx="740705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CuadroTexto 13">
            <a:extLst>
              <a:ext uri="{FF2B5EF4-FFF2-40B4-BE49-F238E27FC236}">
                <a16:creationId xmlns:a16="http://schemas.microsoft.com/office/drawing/2014/main" id="{A0222D5E-D9C1-522B-1358-27BE96B5E09B}"/>
              </a:ext>
            </a:extLst>
          </p:cNvPr>
          <p:cNvSpPr txBox="1"/>
          <p:nvPr/>
        </p:nvSpPr>
        <p:spPr>
          <a:xfrm>
            <a:off x="3877299" y="1315415"/>
            <a:ext cx="4698662" cy="615553"/>
          </a:xfrm>
          <a:prstGeom prst="rect">
            <a:avLst/>
          </a:prstGeom>
          <a:noFill/>
        </p:spPr>
        <p:txBody>
          <a:bodyPr wrap="square" rtlCol="0">
            <a:spAutoFit/>
          </a:bodyPr>
          <a:lstStyle/>
          <a:p>
            <a:r>
              <a:rPr lang="es-MX" sz="1700" dirty="0">
                <a:latin typeface="Arial" panose="020B0604020202020204" pitchFamily="34" charset="0"/>
                <a:cs typeface="Arial" panose="020B0604020202020204" pitchFamily="34" charset="0"/>
              </a:rPr>
              <a:t>Asesores que te guíen en la implementación de la nueva NIIF 18.</a:t>
            </a:r>
            <a:endParaRPr lang="es-EC" sz="1700" dirty="0">
              <a:latin typeface="Arial" panose="020B0604020202020204" pitchFamily="34" charset="0"/>
              <a:cs typeface="Arial" panose="020B0604020202020204" pitchFamily="34" charset="0"/>
            </a:endParaRPr>
          </a:p>
        </p:txBody>
      </p:sp>
      <p:sp>
        <p:nvSpPr>
          <p:cNvPr id="15" name="CuadroTexto 14">
            <a:extLst>
              <a:ext uri="{FF2B5EF4-FFF2-40B4-BE49-F238E27FC236}">
                <a16:creationId xmlns:a16="http://schemas.microsoft.com/office/drawing/2014/main" id="{C2EEF0DD-7262-6138-186C-E4C4B9AB5DC8}"/>
              </a:ext>
            </a:extLst>
          </p:cNvPr>
          <p:cNvSpPr txBox="1"/>
          <p:nvPr/>
        </p:nvSpPr>
        <p:spPr>
          <a:xfrm>
            <a:off x="4819410" y="2285234"/>
            <a:ext cx="4698662" cy="877163"/>
          </a:xfrm>
          <a:prstGeom prst="rect">
            <a:avLst/>
          </a:prstGeom>
          <a:noFill/>
        </p:spPr>
        <p:txBody>
          <a:bodyPr wrap="square" rtlCol="0">
            <a:spAutoFit/>
          </a:bodyPr>
          <a:lstStyle/>
          <a:p>
            <a:r>
              <a:rPr lang="es-MX" sz="1700" dirty="0">
                <a:latin typeface="Arial" panose="020B0604020202020204" pitchFamily="34" charset="0"/>
                <a:cs typeface="Arial" panose="020B0604020202020204" pitchFamily="34" charset="0"/>
              </a:rPr>
              <a:t>Capacitarte para comprender los requerimientos de la NIIF 18 a todo el personal contable y financiero.</a:t>
            </a:r>
            <a:endParaRPr lang="es-EC" sz="1700" dirty="0">
              <a:latin typeface="Arial" panose="020B0604020202020204" pitchFamily="34" charset="0"/>
              <a:cs typeface="Arial" panose="020B0604020202020204" pitchFamily="34" charset="0"/>
            </a:endParaRPr>
          </a:p>
        </p:txBody>
      </p:sp>
      <p:sp>
        <p:nvSpPr>
          <p:cNvPr id="16" name="CuadroTexto 15">
            <a:extLst>
              <a:ext uri="{FF2B5EF4-FFF2-40B4-BE49-F238E27FC236}">
                <a16:creationId xmlns:a16="http://schemas.microsoft.com/office/drawing/2014/main" id="{F7EF9399-4CF1-74BD-8BBA-0B643F28B9D5}"/>
              </a:ext>
            </a:extLst>
          </p:cNvPr>
          <p:cNvSpPr txBox="1"/>
          <p:nvPr/>
        </p:nvSpPr>
        <p:spPr>
          <a:xfrm>
            <a:off x="5886210" y="3490584"/>
            <a:ext cx="4698662" cy="615553"/>
          </a:xfrm>
          <a:prstGeom prst="rect">
            <a:avLst/>
          </a:prstGeom>
          <a:noFill/>
        </p:spPr>
        <p:txBody>
          <a:bodyPr wrap="square" rtlCol="0">
            <a:spAutoFit/>
          </a:bodyPr>
          <a:lstStyle/>
          <a:p>
            <a:r>
              <a:rPr lang="es-MX" sz="1700" dirty="0">
                <a:latin typeface="Arial" panose="020B0604020202020204" pitchFamily="34" charset="0"/>
                <a:cs typeface="Arial" panose="020B0604020202020204" pitchFamily="34" charset="0"/>
              </a:rPr>
              <a:t>Implementar en los software contable, ERP lo requerido por la NIIF 18.</a:t>
            </a:r>
            <a:endParaRPr lang="es-EC" sz="1700" dirty="0">
              <a:latin typeface="Arial" panose="020B0604020202020204" pitchFamily="34" charset="0"/>
              <a:cs typeface="Arial" panose="020B0604020202020204" pitchFamily="34" charset="0"/>
            </a:endParaRPr>
          </a:p>
        </p:txBody>
      </p:sp>
      <p:sp>
        <p:nvSpPr>
          <p:cNvPr id="17" name="CuadroTexto 16">
            <a:extLst>
              <a:ext uri="{FF2B5EF4-FFF2-40B4-BE49-F238E27FC236}">
                <a16:creationId xmlns:a16="http://schemas.microsoft.com/office/drawing/2014/main" id="{725A6B62-DE29-0716-D183-25451732E79F}"/>
              </a:ext>
            </a:extLst>
          </p:cNvPr>
          <p:cNvSpPr txBox="1"/>
          <p:nvPr/>
        </p:nvSpPr>
        <p:spPr>
          <a:xfrm>
            <a:off x="6994575" y="4612806"/>
            <a:ext cx="3465605" cy="615553"/>
          </a:xfrm>
          <a:prstGeom prst="rect">
            <a:avLst/>
          </a:prstGeom>
          <a:noFill/>
        </p:spPr>
        <p:txBody>
          <a:bodyPr wrap="square" rtlCol="0">
            <a:spAutoFit/>
          </a:bodyPr>
          <a:lstStyle/>
          <a:p>
            <a:r>
              <a:rPr lang="es-MX" sz="1700" dirty="0">
                <a:latin typeface="Arial" panose="020B0604020202020204" pitchFamily="34" charset="0"/>
                <a:cs typeface="Arial" panose="020B0604020202020204" pitchFamily="34" charset="0"/>
              </a:rPr>
              <a:t>Una nueva estructura de reporte del Estado de Resultados</a:t>
            </a:r>
            <a:endParaRPr lang="es-EC" sz="17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6207297"/>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9244</TotalTime>
  <Words>2686</Words>
  <Application>Microsoft Office PowerPoint</Application>
  <PresentationFormat>Panorámica</PresentationFormat>
  <Paragraphs>365</Paragraphs>
  <Slides>31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31</vt:i4>
      </vt:variant>
    </vt:vector>
  </HeadingPairs>
  <TitlesOfParts>
    <vt:vector size="38" baseType="lpstr">
      <vt:lpstr>Wingdings</vt:lpstr>
      <vt:lpstr>Montserrat</vt:lpstr>
      <vt:lpstr>Calibri</vt:lpstr>
      <vt:lpstr>Raleway</vt:lpstr>
      <vt:lpstr>Arial</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NIIF 18 es aplicable para todas las Compañías?</vt:lpstr>
      <vt:lpstr>Presentación de PowerPoint</vt:lpstr>
      <vt:lpstr>¿Hay un impacto fiscal en el Ecuador con la llegada de la NIIF 18?</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Pablo Poveda Hurtado</dc:creator>
  <cp:keywords>Learning Partnership</cp:keywords>
  <cp:lastModifiedBy>Adrián Torres | Subgerente Financiero</cp:lastModifiedBy>
  <cp:revision>236</cp:revision>
  <cp:lastPrinted>2024-06-07T15:25:04Z</cp:lastPrinted>
  <dcterms:created xsi:type="dcterms:W3CDTF">2020-04-22T16:27:16Z</dcterms:created>
  <dcterms:modified xsi:type="dcterms:W3CDTF">2025-09-13T13:42:37Z</dcterms:modified>
</cp:coreProperties>
</file>